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45"/>
  </p:handoutMasterIdLst>
  <p:sldIdLst>
    <p:sldId id="419" r:id="rId3"/>
    <p:sldId id="431" r:id="rId5"/>
    <p:sldId id="455" r:id="rId6"/>
    <p:sldId id="457" r:id="rId7"/>
    <p:sldId id="559" r:id="rId8"/>
    <p:sldId id="474" r:id="rId9"/>
    <p:sldId id="459" r:id="rId10"/>
    <p:sldId id="472" r:id="rId11"/>
    <p:sldId id="473" r:id="rId12"/>
    <p:sldId id="471" r:id="rId13"/>
    <p:sldId id="460" r:id="rId14"/>
    <p:sldId id="491" r:id="rId15"/>
    <p:sldId id="475" r:id="rId16"/>
    <p:sldId id="462" r:id="rId17"/>
    <p:sldId id="505" r:id="rId18"/>
    <p:sldId id="531" r:id="rId19"/>
    <p:sldId id="456" r:id="rId20"/>
    <p:sldId id="493" r:id="rId21"/>
    <p:sldId id="492" r:id="rId22"/>
    <p:sldId id="463" r:id="rId23"/>
    <p:sldId id="498" r:id="rId24"/>
    <p:sldId id="465" r:id="rId25"/>
    <p:sldId id="499" r:id="rId26"/>
    <p:sldId id="500" r:id="rId27"/>
    <p:sldId id="502" r:id="rId28"/>
    <p:sldId id="503" r:id="rId29"/>
    <p:sldId id="504" r:id="rId30"/>
    <p:sldId id="496" r:id="rId31"/>
    <p:sldId id="494" r:id="rId32"/>
    <p:sldId id="560" r:id="rId33"/>
    <p:sldId id="466" r:id="rId34"/>
    <p:sldId id="495" r:id="rId35"/>
    <p:sldId id="512" r:id="rId36"/>
    <p:sldId id="509" r:id="rId37"/>
    <p:sldId id="510" r:id="rId38"/>
    <p:sldId id="476" r:id="rId39"/>
    <p:sldId id="511" r:id="rId40"/>
    <p:sldId id="533" r:id="rId41"/>
    <p:sldId id="534" r:id="rId42"/>
    <p:sldId id="513" r:id="rId43"/>
    <p:sldId id="497" r:id="rId44"/>
  </p:sldIdLst>
  <p:sldSz cx="12192000" cy="6858000"/>
  <p:notesSz cx="6858000" cy="9144000"/>
  <p:custDataLst>
    <p:tags r:id="rId49"/>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4F"/>
    <a:srgbClr val="2A6D83"/>
    <a:srgbClr val="F94C09"/>
    <a:srgbClr val="F2ADF3"/>
    <a:srgbClr val="E2BE51"/>
    <a:srgbClr val="B52F1C"/>
    <a:srgbClr val="682448"/>
    <a:srgbClr val="032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188" y="78"/>
      </p:cViewPr>
      <p:guideLst>
        <p:guide orient="horz" pos="2090"/>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5.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hz\WHU\ACM\training\2022&#26257;&#20551;&#38598;&#35757;\2022-&#26257;&#20551;&#38598;&#35757;&#25490;&#215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STAT1!$A$3</c:f>
              <c:strCache>
                <c:ptCount val="1"/>
                <c:pt idx="0">
                  <c:v>删点引猹(tree pm drink tea)</c:v>
                </c:pt>
              </c:strCache>
            </c:strRef>
          </c:tx>
          <c:spPr>
            <a:ln w="22225" cap="rnd">
              <a:solidFill>
                <a:schemeClr val="accent6"/>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STAT1!$Q$3:$AE$3</c:f>
              <c:numCache>
                <c:formatCode>General</c:formatCode>
                <c:ptCount val="15"/>
                <c:pt idx="0">
                  <c:v>9</c:v>
                </c:pt>
                <c:pt idx="1">
                  <c:v>14</c:v>
                </c:pt>
                <c:pt idx="2">
                  <c:v>20</c:v>
                </c:pt>
                <c:pt idx="3">
                  <c:v>28</c:v>
                </c:pt>
                <c:pt idx="4">
                  <c:v>36</c:v>
                </c:pt>
                <c:pt idx="5">
                  <c:v>41</c:v>
                </c:pt>
                <c:pt idx="6">
                  <c:v>48</c:v>
                </c:pt>
                <c:pt idx="7">
                  <c:v>53</c:v>
                </c:pt>
                <c:pt idx="8">
                  <c:v>58</c:v>
                </c:pt>
                <c:pt idx="9">
                  <c:v>65</c:v>
                </c:pt>
                <c:pt idx="10">
                  <c:v>72</c:v>
                </c:pt>
                <c:pt idx="11">
                  <c:v>74</c:v>
                </c:pt>
                <c:pt idx="12">
                  <c:v>80</c:v>
                </c:pt>
                <c:pt idx="13">
                  <c:v>87</c:v>
                </c:pt>
                <c:pt idx="14">
                  <c:v>93</c:v>
                </c:pt>
              </c:numCache>
            </c:numRef>
          </c:val>
          <c:smooth val="0"/>
        </c:ser>
        <c:ser>
          <c:idx val="1"/>
          <c:order val="1"/>
          <c:tx>
            <c:strRef>
              <c:f>STAT1!$A$4</c:f>
              <c:strCache>
                <c:ptCount val="1"/>
                <c:pt idx="0">
                  <c:v>mikumikumi(watashihamikudesu)</c:v>
                </c:pt>
              </c:strCache>
            </c:strRef>
          </c:tx>
          <c:spPr>
            <a:ln w="22225" cap="rnd">
              <a:solidFill>
                <a:schemeClr val="accent5"/>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STAT1!$Q$4:$AE$4</c:f>
              <c:numCache>
                <c:formatCode>General</c:formatCode>
                <c:ptCount val="15"/>
                <c:pt idx="0">
                  <c:v>8</c:v>
                </c:pt>
                <c:pt idx="1">
                  <c:v>13</c:v>
                </c:pt>
                <c:pt idx="2">
                  <c:v>20</c:v>
                </c:pt>
                <c:pt idx="3">
                  <c:v>26</c:v>
                </c:pt>
                <c:pt idx="4">
                  <c:v>33</c:v>
                </c:pt>
                <c:pt idx="5">
                  <c:v>39</c:v>
                </c:pt>
                <c:pt idx="6">
                  <c:v>46</c:v>
                </c:pt>
                <c:pt idx="7">
                  <c:v>51</c:v>
                </c:pt>
                <c:pt idx="8">
                  <c:v>56</c:v>
                </c:pt>
                <c:pt idx="9">
                  <c:v>63</c:v>
                </c:pt>
                <c:pt idx="10">
                  <c:v>70</c:v>
                </c:pt>
                <c:pt idx="11">
                  <c:v>73</c:v>
                </c:pt>
                <c:pt idx="12">
                  <c:v>78</c:v>
                </c:pt>
                <c:pt idx="13">
                  <c:v>83</c:v>
                </c:pt>
                <c:pt idx="14">
                  <c:v>87</c:v>
                </c:pt>
              </c:numCache>
            </c:numRef>
          </c:val>
          <c:smooth val="0"/>
        </c:ser>
        <c:ser>
          <c:idx val="2"/>
          <c:order val="2"/>
          <c:tx>
            <c:strRef>
              <c:f>STAT1!$A$5</c:f>
              <c:strCache>
                <c:ptCount val="1"/>
                <c:pt idx="0">
                  <c:v>樱大轻音部(Sakura University Light Music Club)</c:v>
                </c:pt>
              </c:strCache>
            </c:strRef>
          </c:tx>
          <c:spPr>
            <a:ln w="22225" cap="rnd">
              <a:solidFill>
                <a:schemeClr val="accent4"/>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STAT1!$Q$5:$AE$5</c:f>
              <c:numCache>
                <c:formatCode>General</c:formatCode>
                <c:ptCount val="15"/>
                <c:pt idx="0">
                  <c:v>9</c:v>
                </c:pt>
                <c:pt idx="1">
                  <c:v>13</c:v>
                </c:pt>
                <c:pt idx="2">
                  <c:v>19</c:v>
                </c:pt>
                <c:pt idx="3">
                  <c:v>27</c:v>
                </c:pt>
                <c:pt idx="4">
                  <c:v>34</c:v>
                </c:pt>
                <c:pt idx="5">
                  <c:v>40</c:v>
                </c:pt>
                <c:pt idx="6">
                  <c:v>45</c:v>
                </c:pt>
                <c:pt idx="7">
                  <c:v>50</c:v>
                </c:pt>
                <c:pt idx="8">
                  <c:v>55</c:v>
                </c:pt>
                <c:pt idx="9">
                  <c:v>61</c:v>
                </c:pt>
                <c:pt idx="10">
                  <c:v>67</c:v>
                </c:pt>
                <c:pt idx="11">
                  <c:v>69</c:v>
                </c:pt>
                <c:pt idx="12">
                  <c:v>74</c:v>
                </c:pt>
                <c:pt idx="13">
                  <c:v>79</c:v>
                </c:pt>
                <c:pt idx="14">
                  <c:v>83</c:v>
                </c:pt>
              </c:numCache>
            </c:numRef>
          </c:val>
          <c:smooth val="0"/>
        </c:ser>
        <c:ser>
          <c:idx val="3"/>
          <c:order val="3"/>
          <c:tx>
            <c:strRef>
              <c:f>STAT1!$A$6</c:f>
              <c:strCache>
                <c:ptCount val="1"/>
                <c:pt idx="0">
                  <c:v>放学后茶会(After School Tea Time)</c:v>
                </c:pt>
              </c:strCache>
            </c:strRef>
          </c:tx>
          <c:spPr>
            <a:ln w="22225" cap="rnd">
              <a:solidFill>
                <a:schemeClr val="accent6">
                  <a:lumMod val="6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STAT1!$Q$6:$AE$6</c:f>
              <c:numCache>
                <c:formatCode>General</c:formatCode>
                <c:ptCount val="15"/>
                <c:pt idx="0">
                  <c:v>7</c:v>
                </c:pt>
                <c:pt idx="1">
                  <c:v>10</c:v>
                </c:pt>
                <c:pt idx="2">
                  <c:v>14</c:v>
                </c:pt>
                <c:pt idx="3">
                  <c:v>21</c:v>
                </c:pt>
                <c:pt idx="4">
                  <c:v>27</c:v>
                </c:pt>
                <c:pt idx="5">
                  <c:v>30</c:v>
                </c:pt>
                <c:pt idx="6">
                  <c:v>36</c:v>
                </c:pt>
                <c:pt idx="7">
                  <c:v>40</c:v>
                </c:pt>
                <c:pt idx="8">
                  <c:v>44</c:v>
                </c:pt>
                <c:pt idx="9">
                  <c:v>49</c:v>
                </c:pt>
                <c:pt idx="10">
                  <c:v>55</c:v>
                </c:pt>
                <c:pt idx="11">
                  <c:v>57</c:v>
                </c:pt>
                <c:pt idx="12">
                  <c:v>61</c:v>
                </c:pt>
                <c:pt idx="13">
                  <c:v>66</c:v>
                </c:pt>
                <c:pt idx="14">
                  <c:v>70</c:v>
                </c:pt>
              </c:numCache>
            </c:numRef>
          </c:val>
          <c:smooth val="0"/>
        </c:ser>
        <c:ser>
          <c:idx val="4"/>
          <c:order val="4"/>
          <c:tx>
            <c:strRef>
              <c:f>STAT1!$A$7</c:f>
              <c:strCache>
                <c:ptCount val="1"/>
                <c:pt idx="0">
                  <c:v>旺旺碎冰冰(Want Want Crushed Ice)</c:v>
                </c:pt>
              </c:strCache>
            </c:strRef>
          </c:tx>
          <c:spPr>
            <a:ln w="22225" cap="rnd">
              <a:solidFill>
                <a:schemeClr val="accent5">
                  <a:lumMod val="6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STAT1!$Q$7:$AE$7</c:f>
              <c:numCache>
                <c:formatCode>General</c:formatCode>
                <c:ptCount val="15"/>
                <c:pt idx="0">
                  <c:v>6</c:v>
                </c:pt>
                <c:pt idx="1">
                  <c:v>10</c:v>
                </c:pt>
                <c:pt idx="2">
                  <c:v>13</c:v>
                </c:pt>
                <c:pt idx="3">
                  <c:v>17</c:v>
                </c:pt>
                <c:pt idx="4">
                  <c:v>23</c:v>
                </c:pt>
                <c:pt idx="5">
                  <c:v>29</c:v>
                </c:pt>
                <c:pt idx="6">
                  <c:v>35</c:v>
                </c:pt>
                <c:pt idx="7">
                  <c:v>39</c:v>
                </c:pt>
                <c:pt idx="8">
                  <c:v>43</c:v>
                </c:pt>
                <c:pt idx="9">
                  <c:v>47</c:v>
                </c:pt>
                <c:pt idx="10">
                  <c:v>51</c:v>
                </c:pt>
                <c:pt idx="11">
                  <c:v>53</c:v>
                </c:pt>
                <c:pt idx="12">
                  <c:v>58</c:v>
                </c:pt>
                <c:pt idx="13">
                  <c:v>63</c:v>
                </c:pt>
                <c:pt idx="14">
                  <c:v>69</c:v>
                </c:pt>
              </c:numCache>
            </c:numRef>
          </c:val>
          <c:smooth val="0"/>
        </c:ser>
        <c:ser>
          <c:idx val="5"/>
          <c:order val="5"/>
          <c:tx>
            <c:strRef>
              <c:f>STAT1!$A$8</c:f>
              <c:strCache>
                <c:ptCount val="1"/>
                <c:pt idx="0">
                  <c:v>猫猫虫果冻！(capoo cute cute)</c:v>
                </c:pt>
              </c:strCache>
            </c:strRef>
          </c:tx>
          <c:spPr>
            <a:ln w="22225" cap="rnd">
              <a:solidFill>
                <a:schemeClr val="accent4">
                  <a:lumMod val="6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STAT1!$Q$8:$AE$8</c:f>
              <c:numCache>
                <c:formatCode>General</c:formatCode>
                <c:ptCount val="15"/>
                <c:pt idx="0">
                  <c:v>3</c:v>
                </c:pt>
                <c:pt idx="1">
                  <c:v>5</c:v>
                </c:pt>
                <c:pt idx="2">
                  <c:v>9</c:v>
                </c:pt>
                <c:pt idx="3">
                  <c:v>15</c:v>
                </c:pt>
                <c:pt idx="4">
                  <c:v>21</c:v>
                </c:pt>
                <c:pt idx="5">
                  <c:v>26</c:v>
                </c:pt>
                <c:pt idx="6">
                  <c:v>32</c:v>
                </c:pt>
                <c:pt idx="7">
                  <c:v>38</c:v>
                </c:pt>
                <c:pt idx="8">
                  <c:v>43</c:v>
                </c:pt>
                <c:pt idx="9">
                  <c:v>48</c:v>
                </c:pt>
                <c:pt idx="10">
                  <c:v>54</c:v>
                </c:pt>
                <c:pt idx="11">
                  <c:v>56</c:v>
                </c:pt>
                <c:pt idx="12">
                  <c:v>61</c:v>
                </c:pt>
                <c:pt idx="13">
                  <c:v>65</c:v>
                </c:pt>
                <c:pt idx="14">
                  <c:v>68</c:v>
                </c:pt>
              </c:numCache>
            </c:numRef>
          </c:val>
          <c:smooth val="0"/>
        </c:ser>
        <c:ser>
          <c:idx val="6"/>
          <c:order val="6"/>
          <c:tx>
            <c:strRef>
              <c:f>STAT1!$A$9</c:f>
              <c:strCache>
                <c:ptCount val="1"/>
                <c:pt idx="0">
                  <c:v>背对背拥抱(Fugitive)</c:v>
                </c:pt>
              </c:strCache>
            </c:strRef>
          </c:tx>
          <c:spPr>
            <a:ln w="22225" cap="rnd">
              <a:solidFill>
                <a:schemeClr val="accent6">
                  <a:lumMod val="80000"/>
                  <a:lumOff val="2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STAT1!$Q$9:$AE$9</c:f>
              <c:numCache>
                <c:formatCode>General</c:formatCode>
                <c:ptCount val="15"/>
                <c:pt idx="0">
                  <c:v>0</c:v>
                </c:pt>
                <c:pt idx="1">
                  <c:v>0</c:v>
                </c:pt>
                <c:pt idx="2">
                  <c:v>5</c:v>
                </c:pt>
                <c:pt idx="3">
                  <c:v>13</c:v>
                </c:pt>
                <c:pt idx="4">
                  <c:v>19</c:v>
                </c:pt>
                <c:pt idx="5">
                  <c:v>24</c:v>
                </c:pt>
                <c:pt idx="6">
                  <c:v>30</c:v>
                </c:pt>
                <c:pt idx="7">
                  <c:v>34</c:v>
                </c:pt>
                <c:pt idx="8">
                  <c:v>37</c:v>
                </c:pt>
                <c:pt idx="9">
                  <c:v>43</c:v>
                </c:pt>
                <c:pt idx="10">
                  <c:v>50</c:v>
                </c:pt>
                <c:pt idx="11">
                  <c:v>52</c:v>
                </c:pt>
                <c:pt idx="12">
                  <c:v>59</c:v>
                </c:pt>
                <c:pt idx="13">
                  <c:v>65</c:v>
                </c:pt>
                <c:pt idx="14">
                  <c:v>68</c:v>
                </c:pt>
              </c:numCache>
            </c:numRef>
          </c:val>
          <c:smooth val="0"/>
        </c:ser>
        <c:ser>
          <c:idx val="7"/>
          <c:order val="7"/>
          <c:tx>
            <c:strRef>
              <c:f>STAT1!$A$10</c:f>
              <c:strCache>
                <c:ptCount val="1"/>
                <c:pt idx="0">
                  <c:v>仨人都不会起名(three people but no idea of name)</c:v>
                </c:pt>
              </c:strCache>
            </c:strRef>
          </c:tx>
          <c:spPr>
            <a:ln w="22225" cap="rnd">
              <a:solidFill>
                <a:schemeClr val="accent5">
                  <a:lumMod val="80000"/>
                  <a:lumOff val="2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STAT1!$Q$10:$AE$10</c:f>
              <c:numCache>
                <c:formatCode>General</c:formatCode>
                <c:ptCount val="15"/>
                <c:pt idx="0">
                  <c:v>2</c:v>
                </c:pt>
                <c:pt idx="1">
                  <c:v>6</c:v>
                </c:pt>
                <c:pt idx="2">
                  <c:v>10</c:v>
                </c:pt>
                <c:pt idx="3">
                  <c:v>15</c:v>
                </c:pt>
                <c:pt idx="4">
                  <c:v>21</c:v>
                </c:pt>
                <c:pt idx="5">
                  <c:v>25</c:v>
                </c:pt>
                <c:pt idx="6">
                  <c:v>30</c:v>
                </c:pt>
                <c:pt idx="7">
                  <c:v>35</c:v>
                </c:pt>
                <c:pt idx="8">
                  <c:v>39</c:v>
                </c:pt>
                <c:pt idx="9">
                  <c:v>45</c:v>
                </c:pt>
                <c:pt idx="10">
                  <c:v>50</c:v>
                </c:pt>
                <c:pt idx="11">
                  <c:v>52</c:v>
                </c:pt>
                <c:pt idx="12">
                  <c:v>57</c:v>
                </c:pt>
                <c:pt idx="13">
                  <c:v>62</c:v>
                </c:pt>
                <c:pt idx="14">
                  <c:v>67</c:v>
                </c:pt>
              </c:numCache>
            </c:numRef>
          </c:val>
          <c:smooth val="0"/>
        </c:ser>
        <c:ser>
          <c:idx val="8"/>
          <c:order val="8"/>
          <c:tx>
            <c:strRef>
              <c:f>STAT1!$A$11</c:f>
              <c:strCache>
                <c:ptCount val="1"/>
                <c:pt idx="0">
                  <c:v>会者不难(difficulty isn’t easy)</c:v>
                </c:pt>
              </c:strCache>
            </c:strRef>
          </c:tx>
          <c:spPr>
            <a:ln w="22225" cap="rnd">
              <a:solidFill>
                <a:schemeClr val="accent4">
                  <a:lumMod val="80000"/>
                  <a:lumOff val="2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STAT1!$Q$11:$AE$11</c:f>
              <c:numCache>
                <c:formatCode>General</c:formatCode>
                <c:ptCount val="15"/>
                <c:pt idx="0">
                  <c:v>2</c:v>
                </c:pt>
                <c:pt idx="1">
                  <c:v>4</c:v>
                </c:pt>
                <c:pt idx="2">
                  <c:v>7</c:v>
                </c:pt>
                <c:pt idx="3">
                  <c:v>12</c:v>
                </c:pt>
                <c:pt idx="4">
                  <c:v>16</c:v>
                </c:pt>
                <c:pt idx="5">
                  <c:v>19</c:v>
                </c:pt>
                <c:pt idx="6">
                  <c:v>23</c:v>
                </c:pt>
                <c:pt idx="7">
                  <c:v>28</c:v>
                </c:pt>
                <c:pt idx="8">
                  <c:v>31</c:v>
                </c:pt>
                <c:pt idx="9">
                  <c:v>34</c:v>
                </c:pt>
                <c:pt idx="10">
                  <c:v>38</c:v>
                </c:pt>
                <c:pt idx="11">
                  <c:v>40</c:v>
                </c:pt>
                <c:pt idx="12">
                  <c:v>43</c:v>
                </c:pt>
                <c:pt idx="13">
                  <c:v>48</c:v>
                </c:pt>
                <c:pt idx="14">
                  <c:v>54</c:v>
                </c:pt>
              </c:numCache>
            </c:numRef>
          </c:val>
          <c:smooth val="0"/>
        </c:ser>
        <c:ser>
          <c:idx val="9"/>
          <c:order val="9"/>
          <c:tx>
            <c:strRef>
              <c:f>STAT1!$A$12</c:f>
              <c:strCache>
                <c:ptCount val="1"/>
                <c:pt idx="0">
                  <c:v>三个傻瓜(Three Fools)</c:v>
                </c:pt>
              </c:strCache>
            </c:strRef>
          </c:tx>
          <c:spPr>
            <a:ln w="22225" cap="rnd">
              <a:solidFill>
                <a:schemeClr val="accent6">
                  <a:lumMod val="8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STAT1!$Q$12:$AE$12</c:f>
              <c:numCache>
                <c:formatCode>General</c:formatCode>
                <c:ptCount val="15"/>
                <c:pt idx="0">
                  <c:v>2</c:v>
                </c:pt>
                <c:pt idx="1">
                  <c:v>5</c:v>
                </c:pt>
                <c:pt idx="2">
                  <c:v>7</c:v>
                </c:pt>
                <c:pt idx="3">
                  <c:v>11</c:v>
                </c:pt>
                <c:pt idx="4">
                  <c:v>16</c:v>
                </c:pt>
                <c:pt idx="5">
                  <c:v>19</c:v>
                </c:pt>
                <c:pt idx="6">
                  <c:v>23</c:v>
                </c:pt>
                <c:pt idx="7">
                  <c:v>27</c:v>
                </c:pt>
                <c:pt idx="8">
                  <c:v>31</c:v>
                </c:pt>
                <c:pt idx="9">
                  <c:v>35</c:v>
                </c:pt>
                <c:pt idx="10">
                  <c:v>39</c:v>
                </c:pt>
                <c:pt idx="11">
                  <c:v>42</c:v>
                </c:pt>
                <c:pt idx="12">
                  <c:v>45</c:v>
                </c:pt>
                <c:pt idx="13">
                  <c:v>49</c:v>
                </c:pt>
                <c:pt idx="14">
                  <c:v>53</c:v>
                </c:pt>
              </c:numCache>
            </c:numRef>
          </c:val>
          <c:smooth val="0"/>
        </c:ser>
        <c:ser>
          <c:idx val="10"/>
          <c:order val="10"/>
          <c:tx>
            <c:strRef>
              <c:f>STAT1!$A$13</c:f>
              <c:strCache>
                <c:ptCount val="1"/>
                <c:pt idx="0">
                  <c:v>嘤嘤嘤(WIN!WIN!WIN!)</c:v>
                </c:pt>
              </c:strCache>
            </c:strRef>
          </c:tx>
          <c:spPr>
            <a:ln w="22225" cap="rnd">
              <a:solidFill>
                <a:schemeClr val="accent5">
                  <a:lumMod val="8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STAT1!$Q$13:$AE$13</c:f>
              <c:numCache>
                <c:formatCode>General</c:formatCode>
                <c:ptCount val="15"/>
                <c:pt idx="0">
                  <c:v>3</c:v>
                </c:pt>
                <c:pt idx="1">
                  <c:v>6</c:v>
                </c:pt>
                <c:pt idx="2">
                  <c:v>10</c:v>
                </c:pt>
                <c:pt idx="3">
                  <c:v>14</c:v>
                </c:pt>
                <c:pt idx="4">
                  <c:v>19</c:v>
                </c:pt>
                <c:pt idx="5">
                  <c:v>23</c:v>
                </c:pt>
                <c:pt idx="6">
                  <c:v>27</c:v>
                </c:pt>
                <c:pt idx="7">
                  <c:v>33</c:v>
                </c:pt>
                <c:pt idx="8">
                  <c:v>36</c:v>
                </c:pt>
                <c:pt idx="9">
                  <c:v>40</c:v>
                </c:pt>
                <c:pt idx="10">
                  <c:v>45</c:v>
                </c:pt>
                <c:pt idx="11">
                  <c:v>46</c:v>
                </c:pt>
                <c:pt idx="12">
                  <c:v>48</c:v>
                </c:pt>
                <c:pt idx="13">
                  <c:v>49</c:v>
                </c:pt>
                <c:pt idx="14">
                  <c:v>52</c:v>
                </c:pt>
              </c:numCache>
            </c:numRef>
          </c:val>
          <c:smooth val="0"/>
        </c:ser>
        <c:ser>
          <c:idx val="11"/>
          <c:order val="11"/>
          <c:tx>
            <c:strRef>
              <c:f>STAT1!$A$14</c:f>
              <c:strCache>
                <c:ptCount val="1"/>
                <c:pt idx="0">
                  <c:v>余一丁真(remaining one dingzhen)</c:v>
                </c:pt>
              </c:strCache>
            </c:strRef>
          </c:tx>
          <c:spPr>
            <a:ln w="22225" cap="rnd">
              <a:solidFill>
                <a:schemeClr val="accent4">
                  <a:lumMod val="8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STAT1!$Q$14:$AE$14</c:f>
              <c:numCache>
                <c:formatCode>General</c:formatCode>
                <c:ptCount val="15"/>
                <c:pt idx="0">
                  <c:v>2</c:v>
                </c:pt>
                <c:pt idx="1">
                  <c:v>4</c:v>
                </c:pt>
                <c:pt idx="2">
                  <c:v>7</c:v>
                </c:pt>
                <c:pt idx="3">
                  <c:v>11</c:v>
                </c:pt>
                <c:pt idx="4">
                  <c:v>15</c:v>
                </c:pt>
                <c:pt idx="5">
                  <c:v>18</c:v>
                </c:pt>
                <c:pt idx="6">
                  <c:v>23</c:v>
                </c:pt>
                <c:pt idx="7">
                  <c:v>27</c:v>
                </c:pt>
                <c:pt idx="8">
                  <c:v>31</c:v>
                </c:pt>
                <c:pt idx="9">
                  <c:v>34</c:v>
                </c:pt>
                <c:pt idx="10">
                  <c:v>39</c:v>
                </c:pt>
                <c:pt idx="11">
                  <c:v>41</c:v>
                </c:pt>
                <c:pt idx="12">
                  <c:v>44</c:v>
                </c:pt>
                <c:pt idx="13">
                  <c:v>48</c:v>
                </c:pt>
                <c:pt idx="14">
                  <c:v>52</c:v>
                </c:pt>
              </c:numCache>
            </c:numRef>
          </c:val>
          <c:smooth val="0"/>
        </c:ser>
        <c:ser>
          <c:idx val="12"/>
          <c:order val="12"/>
          <c:tx>
            <c:strRef>
              <c:f>STAT1!$A$15</c:f>
              <c:strCache>
                <c:ptCount val="1"/>
                <c:pt idx="0">
                  <c:v>随机字符串(ExitingVim)</c:v>
                </c:pt>
              </c:strCache>
            </c:strRef>
          </c:tx>
          <c:spPr>
            <a:ln w="22225" cap="rnd">
              <a:solidFill>
                <a:schemeClr val="accent6">
                  <a:lumMod val="60000"/>
                  <a:lumOff val="4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STAT1!$Q$15:$AE$15</c:f>
              <c:numCache>
                <c:formatCode>General</c:formatCode>
                <c:ptCount val="15"/>
                <c:pt idx="0">
                  <c:v>2</c:v>
                </c:pt>
                <c:pt idx="1">
                  <c:v>3</c:v>
                </c:pt>
                <c:pt idx="2">
                  <c:v>5</c:v>
                </c:pt>
                <c:pt idx="3">
                  <c:v>8</c:v>
                </c:pt>
                <c:pt idx="4">
                  <c:v>11</c:v>
                </c:pt>
                <c:pt idx="5">
                  <c:v>14</c:v>
                </c:pt>
                <c:pt idx="6">
                  <c:v>18</c:v>
                </c:pt>
                <c:pt idx="7">
                  <c:v>21</c:v>
                </c:pt>
                <c:pt idx="8">
                  <c:v>24</c:v>
                </c:pt>
                <c:pt idx="9">
                  <c:v>26</c:v>
                </c:pt>
                <c:pt idx="10">
                  <c:v>30</c:v>
                </c:pt>
                <c:pt idx="11">
                  <c:v>31</c:v>
                </c:pt>
                <c:pt idx="12">
                  <c:v>33</c:v>
                </c:pt>
                <c:pt idx="13">
                  <c:v>35</c:v>
                </c:pt>
                <c:pt idx="14">
                  <c:v>39</c:v>
                </c:pt>
              </c:numCache>
            </c:numRef>
          </c:val>
          <c:smooth val="0"/>
        </c:ser>
        <c:ser>
          <c:idx val="13"/>
          <c:order val="13"/>
          <c:tx>
            <c:strRef>
              <c:f>STAT1!$A$16</c:f>
              <c:strCache>
                <c:ptCount val="1"/>
                <c:pt idx="0">
                  <c:v>三麻一缺二(waiting 4 teammates)</c:v>
                </c:pt>
              </c:strCache>
            </c:strRef>
          </c:tx>
          <c:spPr>
            <a:ln w="22225" cap="rnd">
              <a:solidFill>
                <a:schemeClr val="accent5">
                  <a:lumMod val="60000"/>
                  <a:lumOff val="4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STAT1!$Q$16:$AE$16</c:f>
              <c:numCache>
                <c:formatCode>General</c:formatCode>
                <c:ptCount val="15"/>
                <c:pt idx="0">
                  <c:v>0</c:v>
                </c:pt>
                <c:pt idx="1">
                  <c:v>3</c:v>
                </c:pt>
                <c:pt idx="2">
                  <c:v>6</c:v>
                </c:pt>
                <c:pt idx="3">
                  <c:v>10</c:v>
                </c:pt>
                <c:pt idx="4">
                  <c:v>13</c:v>
                </c:pt>
                <c:pt idx="5">
                  <c:v>16</c:v>
                </c:pt>
                <c:pt idx="6">
                  <c:v>19</c:v>
                </c:pt>
                <c:pt idx="7">
                  <c:v>22</c:v>
                </c:pt>
                <c:pt idx="8">
                  <c:v>25</c:v>
                </c:pt>
                <c:pt idx="9">
                  <c:v>26</c:v>
                </c:pt>
                <c:pt idx="10">
                  <c:v>30</c:v>
                </c:pt>
                <c:pt idx="11">
                  <c:v>31</c:v>
                </c:pt>
                <c:pt idx="12">
                  <c:v>34</c:v>
                </c:pt>
                <c:pt idx="13">
                  <c:v>35</c:v>
                </c:pt>
                <c:pt idx="14">
                  <c:v>38</c:v>
                </c:pt>
              </c:numCache>
            </c:numRef>
          </c:val>
          <c:smooth val="0"/>
        </c:ser>
        <c:ser>
          <c:idx val="14"/>
          <c:order val="14"/>
          <c:tx>
            <c:strRef>
              <c:f>STAT1!$A$17</c:f>
              <c:strCache>
                <c:ptCount val="1"/>
                <c:pt idx="0">
                  <c:v>我只想多拿几个气球(ballons more more.)</c:v>
                </c:pt>
              </c:strCache>
            </c:strRef>
          </c:tx>
          <c:spPr>
            <a:ln w="22225" cap="rnd">
              <a:solidFill>
                <a:schemeClr val="accent4">
                  <a:lumMod val="60000"/>
                  <a:lumOff val="4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STAT1!$Q$17:$AE$17</c:f>
              <c:numCache>
                <c:formatCode>General</c:formatCode>
                <c:ptCount val="15"/>
                <c:pt idx="0">
                  <c:v>2</c:v>
                </c:pt>
                <c:pt idx="1">
                  <c:v>3</c:v>
                </c:pt>
                <c:pt idx="2">
                  <c:v>6</c:v>
                </c:pt>
                <c:pt idx="3">
                  <c:v>8</c:v>
                </c:pt>
                <c:pt idx="4">
                  <c:v>12</c:v>
                </c:pt>
                <c:pt idx="5">
                  <c:v>15</c:v>
                </c:pt>
                <c:pt idx="6">
                  <c:v>16</c:v>
                </c:pt>
                <c:pt idx="7">
                  <c:v>19</c:v>
                </c:pt>
                <c:pt idx="8">
                  <c:v>22</c:v>
                </c:pt>
                <c:pt idx="9">
                  <c:v>23</c:v>
                </c:pt>
                <c:pt idx="10">
                  <c:v>27</c:v>
                </c:pt>
                <c:pt idx="11">
                  <c:v>28</c:v>
                </c:pt>
                <c:pt idx="12">
                  <c:v>30</c:v>
                </c:pt>
                <c:pt idx="13">
                  <c:v>31</c:v>
                </c:pt>
                <c:pt idx="14">
                  <c:v>33</c:v>
                </c:pt>
              </c:numCache>
            </c:numRef>
          </c:val>
          <c:smooth val="0"/>
        </c:ser>
        <c:ser>
          <c:idx val="15"/>
          <c:order val="15"/>
          <c:tx>
            <c:strRef>
              <c:f>STAT1!$A$18</c:f>
              <c:strCache>
                <c:ptCount val="1"/>
                <c:pt idx="0">
                  <c:v>不摆不摆队(BBBB)</c:v>
                </c:pt>
              </c:strCache>
            </c:strRef>
          </c:tx>
          <c:spPr>
            <a:ln w="22225" cap="rnd">
              <a:solidFill>
                <a:schemeClr val="accent6">
                  <a:lumMod val="5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STAT1!$Q$18:$AE$18</c:f>
              <c:numCache>
                <c:formatCode>General</c:formatCode>
                <c:ptCount val="15"/>
                <c:pt idx="0">
                  <c:v>1</c:v>
                </c:pt>
                <c:pt idx="1">
                  <c:v>2</c:v>
                </c:pt>
                <c:pt idx="2">
                  <c:v>3</c:v>
                </c:pt>
                <c:pt idx="3">
                  <c:v>5</c:v>
                </c:pt>
                <c:pt idx="4">
                  <c:v>7</c:v>
                </c:pt>
                <c:pt idx="5">
                  <c:v>7</c:v>
                </c:pt>
                <c:pt idx="6">
                  <c:v>8</c:v>
                </c:pt>
                <c:pt idx="7">
                  <c:v>11</c:v>
                </c:pt>
                <c:pt idx="8">
                  <c:v>12</c:v>
                </c:pt>
                <c:pt idx="9">
                  <c:v>13</c:v>
                </c:pt>
                <c:pt idx="10">
                  <c:v>17</c:v>
                </c:pt>
                <c:pt idx="11">
                  <c:v>17</c:v>
                </c:pt>
                <c:pt idx="12">
                  <c:v>19</c:v>
                </c:pt>
                <c:pt idx="13">
                  <c:v>21</c:v>
                </c:pt>
                <c:pt idx="14">
                  <c:v>23</c:v>
                </c:pt>
              </c:numCache>
            </c:numRef>
          </c:val>
          <c:smooth val="0"/>
        </c:ser>
        <c:ser>
          <c:idx val="16"/>
          <c:order val="16"/>
          <c:tx>
            <c:strRef>
              <c:f>STAT1!$A$19</c:f>
              <c:strCache>
                <c:ptCount val="1"/>
                <c:pt idx="0">
                  <c:v>歪比歪比(mkbk)</c:v>
                </c:pt>
              </c:strCache>
            </c:strRef>
          </c:tx>
          <c:spPr>
            <a:ln w="22225" cap="rnd">
              <a:solidFill>
                <a:schemeClr val="accent5">
                  <a:lumMod val="5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dk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val>
            <c:numRef>
              <c:f>STAT1!$Q$19:$AE$19</c:f>
              <c:numCache>
                <c:formatCode>General</c:formatCode>
                <c:ptCount val="15"/>
                <c:pt idx="0">
                  <c:v>0</c:v>
                </c:pt>
                <c:pt idx="1">
                  <c:v>0</c:v>
                </c:pt>
                <c:pt idx="2">
                  <c:v>0</c:v>
                </c:pt>
                <c:pt idx="3">
                  <c:v>1</c:v>
                </c:pt>
                <c:pt idx="4">
                  <c:v>2</c:v>
                </c:pt>
                <c:pt idx="5">
                  <c:v>2</c:v>
                </c:pt>
                <c:pt idx="6">
                  <c:v>2</c:v>
                </c:pt>
                <c:pt idx="7">
                  <c:v>2</c:v>
                </c:pt>
                <c:pt idx="8">
                  <c:v>2</c:v>
                </c:pt>
                <c:pt idx="9">
                  <c:v>2</c:v>
                </c:pt>
                <c:pt idx="10">
                  <c:v>3</c:v>
                </c:pt>
                <c:pt idx="11">
                  <c:v>3</c:v>
                </c:pt>
                <c:pt idx="12">
                  <c:v>3</c:v>
                </c:pt>
                <c:pt idx="13">
                  <c:v>3</c:v>
                </c:pt>
                <c:pt idx="14">
                  <c:v>3</c:v>
                </c:pt>
              </c:numCache>
            </c:numRef>
          </c:val>
          <c:smooth val="0"/>
        </c:ser>
        <c:dLbls>
          <c:showLegendKey val="0"/>
          <c:showVal val="1"/>
          <c:showCatName val="0"/>
          <c:showSerName val="0"/>
          <c:showPercent val="0"/>
          <c:showBubbleSize val="0"/>
        </c:dLbls>
        <c:marker val="0"/>
        <c:smooth val="0"/>
        <c:axId val="429820355"/>
        <c:axId val="726353727"/>
      </c:lineChart>
      <c:catAx>
        <c:axId val="429820355"/>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900" b="0" i="0" u="none" strike="noStrike" kern="1200" cap="none" spc="0" normalizeH="0" baseline="0">
                <a:solidFill>
                  <a:schemeClr val="dk1">
                    <a:lumMod val="65000"/>
                    <a:lumOff val="35000"/>
                  </a:schemeClr>
                </a:solidFill>
                <a:latin typeface="+mn-lt"/>
                <a:ea typeface="+mn-ea"/>
                <a:cs typeface="+mn-cs"/>
              </a:defRPr>
            </a:pPr>
          </a:p>
        </c:txPr>
        <c:crossAx val="726353727"/>
        <c:crosses val="autoZero"/>
        <c:auto val="1"/>
        <c:lblAlgn val="ctr"/>
        <c:lblOffset val="100"/>
        <c:noMultiLvlLbl val="0"/>
      </c:catAx>
      <c:valAx>
        <c:axId val="726353727"/>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crossAx val="429820355"/>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E5BD4C8E-5898-4896-9A45-0FAFFE8394CC}" type="datetimeFigureOut">
              <a:rPr lang="zh-CN" altLang="en-US"/>
            </a:fld>
            <a:endParaRPr lang="zh-CN" altLang="en-US"/>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w="12700" cmpd="sng">
            <a:noFill/>
            <a:miter lim="800000"/>
          </a:ln>
        </p:spPr>
        <p:txBody>
          <a:bodyPr vert="horz" wrap="square" lIns="91440" tIns="45720" rIns="91440" bIns="45720" numCol="1" anchor="ctr" anchorCtr="0" compatLnSpc="1"/>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3C26F499-AC18-4E53-BCF3-37F6424CFA7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0311A1F-71FA-470E-9FE0-1F4E5C6B0BA5}" type="slidenum">
              <a:rPr lang="zh-CN" altLang="en-US" smtClean="0">
                <a:latin typeface="等线" panose="02010600030101010101" pitchFamily="2" charset="-122"/>
                <a:ea typeface="等线" panose="02010600030101010101" pitchFamily="2" charset="-122"/>
              </a:rPr>
            </a:fld>
            <a:endParaRPr lang="zh-CN" altLang="en-US" smtClean="0">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5B4778F-48EF-4E08-8033-9BB0D0E10328}" type="slidenum">
              <a:rPr lang="zh-CN" altLang="en-US" smtClean="0">
                <a:latin typeface="等线" panose="02010600030101010101" pitchFamily="2" charset="-122"/>
                <a:ea typeface="等线" panose="02010600030101010101" pitchFamily="2" charset="-122"/>
              </a:rPr>
            </a:fld>
            <a:endParaRPr lang="zh-CN" altLang="en-US" smtClean="0">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0311A1F-71FA-470E-9FE0-1F4E5C6B0BA5}" type="slidenum">
              <a:rPr lang="zh-CN" altLang="en-US" smtClean="0">
                <a:latin typeface="等线" panose="02010600030101010101" pitchFamily="2" charset="-122"/>
                <a:ea typeface="等线" panose="02010600030101010101" pitchFamily="2" charset="-122"/>
              </a:rPr>
            </a:fld>
            <a:endParaRPr lang="zh-CN" altLang="en-US" smtClean="0">
              <a:latin typeface="等线" panose="02010600030101010101" pitchFamily="2" charset="-122"/>
              <a:ea typeface="等线"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0311A1F-71FA-470E-9FE0-1F4E5C6B0BA5}" type="slidenum">
              <a:rPr lang="zh-CN" altLang="en-US" smtClean="0">
                <a:latin typeface="等线" panose="02010600030101010101" pitchFamily="2" charset="-122"/>
                <a:ea typeface="等线" panose="02010600030101010101" pitchFamily="2" charset="-122"/>
              </a:rPr>
            </a:fld>
            <a:endParaRPr lang="zh-CN" altLang="en-US" smtClean="0">
              <a:latin typeface="等线" panose="02010600030101010101" pitchFamily="2" charset="-122"/>
              <a:ea typeface="等线"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alphaModFix amt="20000"/>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file:///C:\Users\29459\AppData\Local\Temp\wps\INetCache\fb2e455d10af89db16cd9e32c880dc95" TargetMode="External"/><Relationship Id="rId12" Type="http://schemas.openxmlformats.org/officeDocument/2006/relationships/notesSlide" Target="../notesSlides/notesSlide5.xml"/><Relationship Id="rId11" Type="http://schemas.openxmlformats.org/officeDocument/2006/relationships/slideLayout" Target="../slideLayouts/slideLayout7.xml"/><Relationship Id="rId10" Type="http://schemas.openxmlformats.org/officeDocument/2006/relationships/image" Target="../media/image22.pn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6" name="文本框 2"/>
          <p:cNvSpPr txBox="1">
            <a:spLocks noChangeArrowheads="1"/>
          </p:cNvSpPr>
          <p:nvPr/>
        </p:nvSpPr>
        <p:spPr bwMode="auto">
          <a:xfrm>
            <a:off x="0" y="2466340"/>
            <a:ext cx="12192000"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5400" dirty="0">
                <a:solidFill>
                  <a:schemeClr val="tx1">
                    <a:lumMod val="75000"/>
                  </a:schemeClr>
                </a:solidFill>
                <a:latin typeface="微软雅黑" panose="020B0503020204020204" pitchFamily="34" charset="-122"/>
              </a:rPr>
              <a:t>武汉大学ACM/ICPC协会介绍</a:t>
            </a:r>
            <a:endParaRPr lang="en-US" altLang="zh-CN" sz="5400" dirty="0">
              <a:solidFill>
                <a:schemeClr val="tx1">
                  <a:lumMod val="75000"/>
                </a:schemeClr>
              </a:solidFill>
              <a:latin typeface="微软雅黑" panose="020B0503020204020204" pitchFamily="34" charset="-122"/>
            </a:endParaRPr>
          </a:p>
        </p:txBody>
      </p:sp>
      <p:sp>
        <p:nvSpPr>
          <p:cNvPr id="3" name="文本框 2"/>
          <p:cNvSpPr txBox="1">
            <a:spLocks noChangeArrowheads="1"/>
          </p:cNvSpPr>
          <p:nvPr/>
        </p:nvSpPr>
        <p:spPr bwMode="auto">
          <a:xfrm>
            <a:off x="0" y="3947795"/>
            <a:ext cx="12192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50000"/>
                  </a:schemeClr>
                </a:solidFill>
                <a:latin typeface="微软雅黑" panose="020B0503020204020204" pitchFamily="34" charset="-122"/>
              </a:rPr>
              <a:t>2023-01-03</a:t>
            </a:r>
            <a:endParaRPr lang="en-US" altLang="zh-CN" sz="2400" dirty="0">
              <a:solidFill>
                <a:schemeClr val="tx1">
                  <a:lumMod val="50000"/>
                </a:schemeClr>
              </a:solidFill>
              <a:latin typeface="微软雅黑" panose="020B0503020204020204" pitchFamily="34" charset="-122"/>
            </a:endParaRPr>
          </a:p>
        </p:txBody>
      </p:sp>
    </p:spTree>
    <p:custDataLst>
      <p:tags r:id="rId2"/>
    </p:custDataLst>
  </p:cSld>
  <p:clrMapOvr>
    <a:masterClrMapping/>
  </p:clrMapOvr>
  <p:transition spd="slow" advTm="32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35635"/>
            <a:ext cx="12192000" cy="645160"/>
          </a:xfrm>
          <a:prstGeom prst="rect">
            <a:avLst/>
          </a:prstGeom>
          <a:noFill/>
        </p:spPr>
        <p:txBody>
          <a:bodyPr wrap="square" rtlCol="0">
            <a:spAutoFit/>
          </a:bodyPr>
          <a:p>
            <a:pPr algn="ctr"/>
            <a:r>
              <a:rPr lang="en-US" sz="3600"/>
              <a:t># </a:t>
            </a:r>
            <a:r>
              <a:rPr lang="zh-CN" altLang="en-US" sz="3600"/>
              <a:t>程序设计</a:t>
            </a:r>
            <a:endParaRPr lang="zh-CN" altLang="en-US" sz="3600"/>
          </a:p>
        </p:txBody>
      </p:sp>
      <p:sp>
        <p:nvSpPr>
          <p:cNvPr id="2" name="Text Box 1"/>
          <p:cNvSpPr txBox="1"/>
          <p:nvPr/>
        </p:nvSpPr>
        <p:spPr>
          <a:xfrm>
            <a:off x="693420" y="1804035"/>
            <a:ext cx="4618990" cy="829945"/>
          </a:xfrm>
          <a:prstGeom prst="rect">
            <a:avLst/>
          </a:prstGeom>
          <a:noFill/>
        </p:spPr>
        <p:txBody>
          <a:bodyPr wrap="none" rtlCol="0">
            <a:spAutoFit/>
          </a:bodyPr>
          <a:p>
            <a:r>
              <a:rPr lang="en-US" altLang="zh-CN" sz="2400"/>
              <a:t>OJ </a:t>
            </a:r>
            <a:r>
              <a:rPr lang="zh-CN" altLang="en-US" sz="2400"/>
              <a:t>上会提供从易到</a:t>
            </a:r>
            <a:r>
              <a:rPr lang="zh-CN" altLang="en-US" sz="2400"/>
              <a:t>难的大量</a:t>
            </a:r>
            <a:r>
              <a:rPr lang="zh-CN" altLang="en-US" sz="2400"/>
              <a:t>题目</a:t>
            </a:r>
            <a:endParaRPr lang="zh-CN" altLang="en-US" sz="2400"/>
          </a:p>
          <a:p>
            <a:r>
              <a:rPr lang="zh-CN" altLang="en-US" sz="2400"/>
              <a:t>陪伴</a:t>
            </a:r>
            <a:r>
              <a:rPr lang="zh-CN" altLang="en-US" sz="2400"/>
              <a:t>选手在练习中成长</a:t>
            </a:r>
            <a:endParaRPr lang="en-US" altLang="zh-CN" sz="2400"/>
          </a:p>
        </p:txBody>
      </p:sp>
      <p:pic>
        <p:nvPicPr>
          <p:cNvPr id="5" name="Picture 4"/>
          <p:cNvPicPr>
            <a:picLocks noChangeAspect="1"/>
          </p:cNvPicPr>
          <p:nvPr/>
        </p:nvPicPr>
        <p:blipFill>
          <a:blip r:embed="rId1"/>
          <a:stretch>
            <a:fillRect/>
          </a:stretch>
        </p:blipFill>
        <p:spPr>
          <a:xfrm>
            <a:off x="779145" y="2962275"/>
            <a:ext cx="5139055" cy="1367155"/>
          </a:xfrm>
          <a:prstGeom prst="rect">
            <a:avLst/>
          </a:prstGeom>
        </p:spPr>
      </p:pic>
      <p:pic>
        <p:nvPicPr>
          <p:cNvPr id="6" name="Picture 5"/>
          <p:cNvPicPr>
            <a:picLocks noChangeAspect="1"/>
          </p:cNvPicPr>
          <p:nvPr/>
        </p:nvPicPr>
        <p:blipFill>
          <a:blip r:embed="rId2"/>
          <a:stretch>
            <a:fillRect/>
          </a:stretch>
        </p:blipFill>
        <p:spPr>
          <a:xfrm>
            <a:off x="779145" y="4399280"/>
            <a:ext cx="2281555" cy="1914525"/>
          </a:xfrm>
          <a:prstGeom prst="rect">
            <a:avLst/>
          </a:prstGeom>
        </p:spPr>
      </p:pic>
      <p:pic>
        <p:nvPicPr>
          <p:cNvPr id="3" name="Picture 2"/>
          <p:cNvPicPr>
            <a:picLocks noChangeAspect="1"/>
          </p:cNvPicPr>
          <p:nvPr/>
        </p:nvPicPr>
        <p:blipFill>
          <a:blip r:embed="rId3">
            <a:clrChange>
              <a:clrFrom>
                <a:srgbClr val="FAFAFA">
                  <a:alpha val="100000"/>
                </a:srgbClr>
              </a:clrFrom>
              <a:clrTo>
                <a:srgbClr val="FAFAFA">
                  <a:alpha val="100000"/>
                  <a:alpha val="0"/>
                </a:srgbClr>
              </a:clrTo>
            </a:clrChange>
          </a:blip>
          <a:stretch>
            <a:fillRect/>
          </a:stretch>
        </p:blipFill>
        <p:spPr>
          <a:xfrm>
            <a:off x="5861685" y="1744345"/>
            <a:ext cx="6253480" cy="47339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35635"/>
            <a:ext cx="12192000" cy="645160"/>
          </a:xfrm>
          <a:prstGeom prst="rect">
            <a:avLst/>
          </a:prstGeom>
          <a:noFill/>
        </p:spPr>
        <p:txBody>
          <a:bodyPr wrap="square" rtlCol="0">
            <a:spAutoFit/>
          </a:bodyPr>
          <a:p>
            <a:pPr algn="ctr"/>
            <a:r>
              <a:rPr lang="en-US" sz="3600"/>
              <a:t># </a:t>
            </a:r>
            <a:r>
              <a:rPr lang="zh-CN" altLang="en-US" sz="3600"/>
              <a:t>技能树</a:t>
            </a:r>
            <a:endParaRPr lang="zh-CN" altLang="en-US" sz="3600"/>
          </a:p>
        </p:txBody>
      </p:sp>
      <p:sp>
        <p:nvSpPr>
          <p:cNvPr id="2" name="Text Box 1"/>
          <p:cNvSpPr txBox="1"/>
          <p:nvPr/>
        </p:nvSpPr>
        <p:spPr>
          <a:xfrm>
            <a:off x="486410" y="1863090"/>
            <a:ext cx="7800340" cy="3609975"/>
          </a:xfrm>
          <a:prstGeom prst="rect">
            <a:avLst/>
          </a:prstGeom>
          <a:noFill/>
        </p:spPr>
        <p:txBody>
          <a:bodyPr wrap="square" rtlCol="0">
            <a:spAutoFit/>
          </a:bodyPr>
          <a:p>
            <a:pPr marL="0" marR="0" lvl="0" indent="0" algn="l" defTabSz="914400" rtl="0" eaLnBrk="0" fontAlgn="base" latinLnBrk="0" hangingPunct="0">
              <a:lnSpc>
                <a:spcPct val="100000"/>
              </a:lnSpc>
              <a:spcBef>
                <a:spcPts val="2200"/>
              </a:spcBef>
              <a:spcAft>
                <a:spcPct val="0"/>
              </a:spcAft>
              <a:buClr>
                <a:schemeClr val="tx1"/>
              </a:buClr>
              <a:buSzTx/>
              <a:buNone/>
              <a:defRPr/>
            </a:pPr>
            <a:r>
              <a:rPr lang="zh-CN" altLang="en-US" sz="2400">
                <a:latin typeface="微软雅黑" panose="020B0503020204020204" pitchFamily="34" charset="-122"/>
              </a:rPr>
              <a:t>参加程序设计竞赛的基础是扎实的</a:t>
            </a:r>
            <a:r>
              <a:rPr lang="zh-CN" altLang="en-US" sz="2400" kern="0" noProof="0" dirty="0">
                <a:ln>
                  <a:noFill/>
                </a:ln>
                <a:effectLst/>
                <a:uLnTx/>
                <a:uFillTx/>
                <a:latin typeface="微软雅黑" panose="020B0503020204020204" pitchFamily="34" charset="-122"/>
                <a:sym typeface="+mn-ea"/>
              </a:rPr>
              <a:t>编程能力，同时选手还需要具有一定的</a:t>
            </a:r>
            <a:r>
              <a:rPr lang="zh-CN" altLang="en-US" sz="2400" kern="0" noProof="0" dirty="0">
                <a:ln>
                  <a:noFill/>
                </a:ln>
                <a:effectLst/>
                <a:uLnTx/>
                <a:uFillTx/>
                <a:latin typeface="微软雅黑" panose="020B0503020204020204" pitchFamily="34" charset="-122"/>
                <a:sym typeface="+mn-ea"/>
              </a:rPr>
              <a:t>数理基础和建模能力。</a:t>
            </a:r>
            <a:endParaRPr lang="zh-CN" altLang="en-US" sz="2400" kern="0" noProof="0" dirty="0">
              <a:ln>
                <a:noFill/>
              </a:ln>
              <a:effectLst/>
              <a:uLnTx/>
              <a:uFillTx/>
              <a:latin typeface="微软雅黑" panose="020B0503020204020204" pitchFamily="34" charset="-122"/>
              <a:sym typeface="+mn-ea"/>
            </a:endParaRPr>
          </a:p>
          <a:p>
            <a:pPr marL="0" marR="0" lvl="0" indent="0" algn="l" defTabSz="914400" rtl="0" eaLnBrk="0" fontAlgn="base" latinLnBrk="0" hangingPunct="0">
              <a:lnSpc>
                <a:spcPct val="100000"/>
              </a:lnSpc>
              <a:spcBef>
                <a:spcPts val="2200"/>
              </a:spcBef>
              <a:spcAft>
                <a:spcPct val="0"/>
              </a:spcAft>
              <a:buClr>
                <a:schemeClr val="tx1"/>
              </a:buClr>
              <a:buSzTx/>
              <a:buNone/>
              <a:defRPr/>
            </a:pPr>
            <a:r>
              <a:rPr lang="zh-CN" altLang="en-US" sz="2400">
                <a:latin typeface="微软雅黑" panose="020B0503020204020204" pitchFamily="34" charset="-122"/>
                <a:sym typeface="+mn-ea"/>
              </a:rPr>
              <a:t>程序设计竞赛</a:t>
            </a:r>
            <a:r>
              <a:rPr lang="zh-CN" altLang="en-US" sz="2400" kern="0" noProof="0" dirty="0">
                <a:ln>
                  <a:noFill/>
                </a:ln>
                <a:effectLst/>
                <a:uLnTx/>
                <a:uFillTx/>
                <a:latin typeface="微软雅黑" panose="020B0503020204020204" pitchFamily="34" charset="-122"/>
                <a:sym typeface="+mn-ea"/>
              </a:rPr>
              <a:t>涉及多方面的知识点，包括</a:t>
            </a:r>
            <a:r>
              <a:rPr lang="en-US" alt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计算机编程语言</a:t>
            </a:r>
            <a:r>
              <a:rPr lang="en-US" alt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a:t>
            </a:r>
            <a:r>
              <a:rPr lang="en-US" alt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数据结构</a:t>
            </a:r>
            <a:r>
              <a:rPr lang="en-US" alt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a:t>
            </a:r>
            <a:r>
              <a:rPr lang="en-US" alt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离散数学</a:t>
            </a:r>
            <a:r>
              <a:rPr lang="en-US" alt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a:t>
            </a:r>
            <a:r>
              <a:rPr lang="en-US" alt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算法设计</a:t>
            </a:r>
            <a:r>
              <a:rPr lang="en-US" alt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课程、和概率论、数学建模</a:t>
            </a:r>
            <a:r>
              <a:rPr 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图论</a:t>
            </a:r>
            <a:r>
              <a:rPr lang="zh-CN" sz="2400" kern="0" noProof="0" dirty="0">
                <a:ln>
                  <a:noFill/>
                </a:ln>
                <a:effectLst/>
                <a:uLnTx/>
                <a:uFillTx/>
                <a:latin typeface="微软雅黑" panose="020B0503020204020204" pitchFamily="34" charset="-122"/>
                <a:sym typeface="+mn-ea"/>
              </a:rPr>
              <a:t>、</a:t>
            </a:r>
            <a:r>
              <a:rPr lang="zh-CN" altLang="en-US" sz="2400" kern="0" noProof="0" dirty="0">
                <a:ln>
                  <a:noFill/>
                </a:ln>
                <a:effectLst/>
                <a:uLnTx/>
                <a:uFillTx/>
                <a:latin typeface="微软雅黑" panose="020B0503020204020204" pitchFamily="34" charset="-122"/>
                <a:sym typeface="+mn-ea"/>
              </a:rPr>
              <a:t>组合数学</a:t>
            </a:r>
            <a:r>
              <a:rPr lang="zh-CN" sz="2400" kern="0" noProof="0" dirty="0">
                <a:ln>
                  <a:noFill/>
                </a:ln>
                <a:effectLst/>
                <a:uLnTx/>
                <a:uFillTx/>
                <a:latin typeface="微软雅黑" panose="020B0503020204020204" pitchFamily="34" charset="-122"/>
                <a:sym typeface="+mn-ea"/>
              </a:rPr>
              <a:t>、</a:t>
            </a:r>
            <a:r>
              <a:rPr lang="zh-CN" altLang="en-US" sz="2400">
                <a:latin typeface="微软雅黑" panose="020B0503020204020204" pitchFamily="34" charset="-122"/>
                <a:sym typeface="+mn-ea"/>
              </a:rPr>
              <a:t>博弈论、</a:t>
            </a:r>
            <a:r>
              <a:rPr lang="zh-CN" altLang="en-US" sz="2400" kern="0" noProof="0" dirty="0">
                <a:ln>
                  <a:noFill/>
                </a:ln>
                <a:effectLst/>
                <a:uLnTx/>
                <a:uFillTx/>
                <a:latin typeface="微软雅黑" panose="020B0503020204020204" pitchFamily="34" charset="-122"/>
                <a:sym typeface="+mn-ea"/>
              </a:rPr>
              <a:t>计算几何等知识点。</a:t>
            </a:r>
            <a:endParaRPr lang="zh-CN" altLang="en-US" sz="2400" kern="0" noProof="0" dirty="0">
              <a:ln>
                <a:noFill/>
              </a:ln>
              <a:effectLst/>
              <a:uLnTx/>
              <a:uFillTx/>
              <a:latin typeface="微软雅黑" panose="020B0503020204020204" pitchFamily="34" charset="-122"/>
              <a:sym typeface="+mn-ea"/>
            </a:endParaRPr>
          </a:p>
          <a:p>
            <a:pPr marL="0" marR="0" lvl="0" indent="0" algn="l" defTabSz="914400" rtl="0" eaLnBrk="0" fontAlgn="base" latinLnBrk="0" hangingPunct="0">
              <a:lnSpc>
                <a:spcPct val="100000"/>
              </a:lnSpc>
              <a:spcBef>
                <a:spcPts val="2200"/>
              </a:spcBef>
              <a:spcAft>
                <a:spcPct val="0"/>
              </a:spcAft>
              <a:buClr>
                <a:schemeClr val="tx1"/>
              </a:buClr>
              <a:buSzTx/>
              <a:buNone/>
              <a:defRPr/>
            </a:pPr>
            <a:r>
              <a:rPr lang="zh-CN" altLang="en-US" sz="2400">
                <a:latin typeface="微软雅黑" panose="020B0503020204020204" pitchFamily="34" charset="-122"/>
              </a:rPr>
              <a:t>这些课程中的大部分是计算机学院、网络安全学院等学院的必修课，但参加竞赛需要更深入地学习这些</a:t>
            </a:r>
            <a:r>
              <a:rPr lang="zh-CN" altLang="en-US" sz="2400">
                <a:latin typeface="微软雅黑" panose="020B0503020204020204" pitchFamily="34" charset="-122"/>
              </a:rPr>
              <a:t>内容。</a:t>
            </a:r>
            <a:endParaRPr lang="zh-CN" altLang="en-US" sz="2400">
              <a:latin typeface="微软雅黑" panose="020B0503020204020204" pitchFamily="34" charset="-122"/>
            </a:endParaRPr>
          </a:p>
        </p:txBody>
      </p:sp>
      <p:pic>
        <p:nvPicPr>
          <p:cNvPr id="10" name="图片 10"/>
          <p:cNvPicPr>
            <a:picLocks noChangeAspect="1"/>
          </p:cNvPicPr>
          <p:nvPr/>
        </p:nvPicPr>
        <p:blipFill>
          <a:blip r:embed="rId1"/>
          <a:stretch>
            <a:fillRect/>
          </a:stretch>
        </p:blipFill>
        <p:spPr>
          <a:xfrm>
            <a:off x="8458200" y="2183765"/>
            <a:ext cx="3643630" cy="296926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35635"/>
            <a:ext cx="12192000" cy="645160"/>
          </a:xfrm>
          <a:prstGeom prst="rect">
            <a:avLst/>
          </a:prstGeom>
          <a:noFill/>
        </p:spPr>
        <p:txBody>
          <a:bodyPr wrap="square" rtlCol="0">
            <a:spAutoFit/>
          </a:bodyPr>
          <a:p>
            <a:pPr algn="ctr"/>
            <a:r>
              <a:rPr lang="en-US" sz="3600"/>
              <a:t># </a:t>
            </a:r>
            <a:r>
              <a:rPr lang="zh-CN" altLang="en-US" sz="3600"/>
              <a:t>技能树</a:t>
            </a:r>
            <a:endParaRPr lang="zh-CN" altLang="en-US" sz="3600"/>
          </a:p>
        </p:txBody>
      </p:sp>
      <p:pic>
        <p:nvPicPr>
          <p:cNvPr id="7" name="Picture 6" descr="Word Art (6)"/>
          <p:cNvPicPr>
            <a:picLocks noChangeAspect="1"/>
          </p:cNvPicPr>
          <p:nvPr/>
        </p:nvPicPr>
        <p:blipFill>
          <a:blip r:embed="rId1"/>
          <a:stretch>
            <a:fillRect/>
          </a:stretch>
        </p:blipFill>
        <p:spPr>
          <a:xfrm>
            <a:off x="984885" y="456565"/>
            <a:ext cx="10222230" cy="594487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6" name="文本框 2"/>
          <p:cNvSpPr txBox="1">
            <a:spLocks noChangeArrowheads="1"/>
          </p:cNvSpPr>
          <p:nvPr/>
        </p:nvSpPr>
        <p:spPr bwMode="auto">
          <a:xfrm>
            <a:off x="0" y="2466340"/>
            <a:ext cx="12192000"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5400" dirty="0">
                <a:solidFill>
                  <a:schemeClr val="tx1">
                    <a:lumMod val="75000"/>
                  </a:schemeClr>
                </a:solidFill>
                <a:latin typeface="微软雅黑" panose="020B0503020204020204" pitchFamily="34" charset="-122"/>
              </a:rPr>
              <a:t>关于</a:t>
            </a:r>
            <a:r>
              <a:rPr lang="en-US" altLang="zh-CN" sz="5400" dirty="0">
                <a:solidFill>
                  <a:schemeClr val="tx1">
                    <a:lumMod val="75000"/>
                  </a:schemeClr>
                </a:solidFill>
                <a:latin typeface="微软雅黑" panose="020B0503020204020204" pitchFamily="34" charset="-122"/>
              </a:rPr>
              <a:t>WHU_ICPC</a:t>
            </a:r>
            <a:endParaRPr lang="en-US" altLang="zh-CN" sz="5400" dirty="0">
              <a:solidFill>
                <a:schemeClr val="tx1">
                  <a:lumMod val="75000"/>
                </a:schemeClr>
              </a:solidFill>
              <a:latin typeface="微软雅黑" panose="020B0503020204020204" pitchFamily="34" charset="-122"/>
            </a:endParaRPr>
          </a:p>
        </p:txBody>
      </p:sp>
      <p:sp>
        <p:nvSpPr>
          <p:cNvPr id="2" name="文本框 2"/>
          <p:cNvSpPr txBox="1">
            <a:spLocks noChangeArrowheads="1"/>
          </p:cNvSpPr>
          <p:nvPr/>
        </p:nvSpPr>
        <p:spPr bwMode="auto">
          <a:xfrm>
            <a:off x="0" y="3947795"/>
            <a:ext cx="12192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50000"/>
                  </a:schemeClr>
                </a:solidFill>
                <a:latin typeface="微软雅黑" panose="020B0503020204020204" pitchFamily="34" charset="-122"/>
              </a:rPr>
              <a:t>More than </a:t>
            </a:r>
            <a:r>
              <a:rPr lang="en-US" altLang="zh-CN" sz="2400" dirty="0">
                <a:solidFill>
                  <a:schemeClr val="tx1">
                    <a:lumMod val="50000"/>
                  </a:schemeClr>
                </a:solidFill>
                <a:latin typeface="微软雅黑" panose="020B0503020204020204" pitchFamily="34" charset="-122"/>
              </a:rPr>
              <a:t>a competition.</a:t>
            </a:r>
            <a:endParaRPr lang="en-US" altLang="zh-CN" sz="2400" dirty="0">
              <a:solidFill>
                <a:schemeClr val="tx1">
                  <a:lumMod val="50000"/>
                </a:schemeClr>
              </a:solidFill>
              <a:latin typeface="微软雅黑" panose="020B0503020204020204" pitchFamily="34" charset="-122"/>
            </a:endParaRPr>
          </a:p>
        </p:txBody>
      </p:sp>
    </p:spTree>
    <p:custDataLst>
      <p:tags r:id="rId2"/>
    </p:custDataLst>
  </p:cSld>
  <p:clrMapOvr>
    <a:masterClrMapping/>
  </p:clrMapOvr>
  <p:transition spd="slow" advTm="3219"/>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28015"/>
            <a:ext cx="12192000" cy="645160"/>
          </a:xfrm>
          <a:prstGeom prst="rect">
            <a:avLst/>
          </a:prstGeom>
          <a:noFill/>
        </p:spPr>
        <p:txBody>
          <a:bodyPr wrap="square" rtlCol="0">
            <a:spAutoFit/>
          </a:bodyPr>
          <a:p>
            <a:pPr algn="ctr"/>
            <a:r>
              <a:rPr lang="en-US" sz="3600"/>
              <a:t># </a:t>
            </a:r>
            <a:r>
              <a:rPr lang="zh-CN" altLang="en-US" sz="3600"/>
              <a:t>成员</a:t>
            </a:r>
            <a:endParaRPr lang="zh-CN" altLang="en-US" sz="3600"/>
          </a:p>
        </p:txBody>
      </p:sp>
      <p:sp>
        <p:nvSpPr>
          <p:cNvPr id="2" name="Text Box 1"/>
          <p:cNvSpPr txBox="1"/>
          <p:nvPr/>
        </p:nvSpPr>
        <p:spPr>
          <a:xfrm>
            <a:off x="2505075" y="1533525"/>
            <a:ext cx="7181850" cy="1568450"/>
          </a:xfrm>
          <a:prstGeom prst="rect">
            <a:avLst/>
          </a:prstGeom>
          <a:noFill/>
        </p:spPr>
        <p:txBody>
          <a:bodyPr wrap="square" rtlCol="0">
            <a:spAutoFit/>
          </a:bodyPr>
          <a:p>
            <a:r>
              <a:rPr lang="zh-CN" altLang="en-US" sz="2400"/>
              <a:t>今年本社团有</a:t>
            </a:r>
            <a:r>
              <a:rPr lang="en-US" sz="2400"/>
              <a:t>50</a:t>
            </a:r>
            <a:r>
              <a:rPr lang="zh-CN" altLang="en-US" sz="2400"/>
              <a:t>名成员，年级分布</a:t>
            </a:r>
            <a:r>
              <a:rPr lang="zh-CN" altLang="en-US" sz="2400"/>
              <a:t>为大一到</a:t>
            </a:r>
            <a:r>
              <a:rPr lang="zh-CN" altLang="en-US" sz="2400"/>
              <a:t>大三，主要来自计算机学院、弘毅学堂、网络安全学院，也有来自测绘学院、经济管理学院、新闻传播学院</a:t>
            </a:r>
            <a:r>
              <a:rPr lang="zh-CN" altLang="en-US" sz="2400">
                <a:sym typeface="+mn-ea"/>
              </a:rPr>
              <a:t>等其他学院</a:t>
            </a:r>
            <a:r>
              <a:rPr lang="zh-CN" altLang="en-US" sz="2400"/>
              <a:t>的成员。</a:t>
            </a:r>
            <a:endParaRPr lang="zh-CN" altLang="en-US" sz="2400"/>
          </a:p>
        </p:txBody>
      </p:sp>
      <p:pic>
        <p:nvPicPr>
          <p:cNvPr id="3" name="Picture 2"/>
          <p:cNvPicPr>
            <a:picLocks noChangeAspect="1"/>
          </p:cNvPicPr>
          <p:nvPr/>
        </p:nvPicPr>
        <p:blipFill>
          <a:blip r:embed="rId1"/>
          <a:srcRect/>
          <a:stretch>
            <a:fillRect/>
          </a:stretch>
        </p:blipFill>
        <p:spPr>
          <a:xfrm>
            <a:off x="0" y="3421380"/>
            <a:ext cx="12192000" cy="2992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28015"/>
            <a:ext cx="12192000" cy="645160"/>
          </a:xfrm>
          <a:prstGeom prst="rect">
            <a:avLst/>
          </a:prstGeom>
          <a:noFill/>
        </p:spPr>
        <p:txBody>
          <a:bodyPr wrap="square" rtlCol="0">
            <a:spAutoFit/>
          </a:bodyPr>
          <a:p>
            <a:pPr algn="ctr"/>
            <a:r>
              <a:rPr lang="en-US" sz="3600"/>
              <a:t># </a:t>
            </a:r>
            <a:r>
              <a:rPr lang="zh-CN" altLang="en-US" sz="3600"/>
              <a:t>教练</a:t>
            </a:r>
            <a:endParaRPr lang="zh-CN" altLang="en-US" sz="3600"/>
          </a:p>
        </p:txBody>
      </p:sp>
      <p:pic>
        <p:nvPicPr>
          <p:cNvPr id="22530" name="内容占位符 4"/>
          <p:cNvPicPr>
            <a:picLocks noGrp="1" noChangeAspect="1"/>
          </p:cNvPicPr>
          <p:nvPr/>
        </p:nvPicPr>
        <p:blipFill>
          <a:blip r:embed="rId1"/>
          <a:srcRect/>
          <a:stretch>
            <a:fillRect/>
          </a:stretch>
        </p:blipFill>
        <p:spPr>
          <a:xfrm>
            <a:off x="1413510" y="1381125"/>
            <a:ext cx="9364980" cy="526796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28015"/>
            <a:ext cx="12192000" cy="645160"/>
          </a:xfrm>
          <a:prstGeom prst="rect">
            <a:avLst/>
          </a:prstGeom>
          <a:noFill/>
        </p:spPr>
        <p:txBody>
          <a:bodyPr wrap="square" rtlCol="0">
            <a:spAutoFit/>
          </a:bodyPr>
          <a:p>
            <a:pPr algn="ctr"/>
            <a:r>
              <a:rPr lang="en-US" sz="3600"/>
              <a:t># </a:t>
            </a:r>
            <a:r>
              <a:rPr lang="zh-CN" altLang="en-US" sz="3600"/>
              <a:t>成员</a:t>
            </a:r>
            <a:endParaRPr lang="zh-CN" altLang="en-US" sz="3600"/>
          </a:p>
        </p:txBody>
      </p:sp>
      <p:pic>
        <p:nvPicPr>
          <p:cNvPr id="100" name="Picture 99"/>
          <p:cNvPicPr/>
          <p:nvPr/>
        </p:nvPicPr>
        <p:blipFill>
          <a:blip r:embed="rId1"/>
          <a:stretch>
            <a:fillRect/>
          </a:stretch>
        </p:blipFill>
        <p:spPr>
          <a:xfrm>
            <a:off x="2111375" y="1419860"/>
            <a:ext cx="7968615" cy="528066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ICPCLog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538095" y="4060190"/>
            <a:ext cx="3481705" cy="2189480"/>
          </a:xfrm>
          <a:prstGeom prst="rect">
            <a:avLst/>
          </a:prstGeom>
        </p:spPr>
      </p:pic>
      <p:pic>
        <p:nvPicPr>
          <p:cNvPr id="11" name="Picture 10" descr="ccpclogo"/>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553960" y="4045585"/>
            <a:ext cx="2203450" cy="2203450"/>
          </a:xfrm>
          <a:prstGeom prst="rect">
            <a:avLst/>
          </a:prstGeom>
        </p:spPr>
      </p:pic>
      <p:sp>
        <p:nvSpPr>
          <p:cNvPr id="13" name="Text Box 12"/>
          <p:cNvSpPr txBox="1"/>
          <p:nvPr/>
        </p:nvSpPr>
        <p:spPr>
          <a:xfrm>
            <a:off x="2503170" y="6295390"/>
            <a:ext cx="3700780" cy="368300"/>
          </a:xfrm>
          <a:prstGeom prst="rect">
            <a:avLst/>
          </a:prstGeom>
          <a:noFill/>
        </p:spPr>
        <p:txBody>
          <a:bodyPr wrap="none" rtlCol="0">
            <a:spAutoFit/>
          </a:bodyPr>
          <a:p>
            <a:pPr algn="l"/>
            <a:r>
              <a:rPr lang="zh-CN" altLang="en-US" sz="1800">
                <a:sym typeface="+mn-ea"/>
              </a:rPr>
              <a:t>国际大学生程序设计竞赛（ICPC）</a:t>
            </a:r>
            <a:endParaRPr lang="zh-CN" altLang="en-US" sz="1800">
              <a:sym typeface="+mn-ea"/>
            </a:endParaRPr>
          </a:p>
        </p:txBody>
      </p:sp>
      <p:sp>
        <p:nvSpPr>
          <p:cNvPr id="14" name="Text Box 13"/>
          <p:cNvSpPr txBox="1"/>
          <p:nvPr/>
        </p:nvSpPr>
        <p:spPr>
          <a:xfrm>
            <a:off x="6765290" y="6295390"/>
            <a:ext cx="3802380" cy="368300"/>
          </a:xfrm>
          <a:prstGeom prst="rect">
            <a:avLst/>
          </a:prstGeom>
          <a:noFill/>
        </p:spPr>
        <p:txBody>
          <a:bodyPr wrap="none" rtlCol="0">
            <a:spAutoFit/>
          </a:bodyPr>
          <a:p>
            <a:pPr algn="l"/>
            <a:r>
              <a:rPr lang="zh-CN" altLang="en-US" sz="1800">
                <a:sym typeface="+mn-ea"/>
              </a:rPr>
              <a:t>中国大学生程序设计竞赛（CCPC）</a:t>
            </a:r>
            <a:endParaRPr lang="zh-CN" altLang="en-US" sz="1800">
              <a:sym typeface="+mn-ea"/>
            </a:endParaRPr>
          </a:p>
        </p:txBody>
      </p:sp>
      <p:sp>
        <p:nvSpPr>
          <p:cNvPr id="12" name="Text Box 11"/>
          <p:cNvSpPr txBox="1"/>
          <p:nvPr/>
        </p:nvSpPr>
        <p:spPr>
          <a:xfrm>
            <a:off x="0" y="635635"/>
            <a:ext cx="12192000" cy="645160"/>
          </a:xfrm>
          <a:prstGeom prst="rect">
            <a:avLst/>
          </a:prstGeom>
          <a:noFill/>
        </p:spPr>
        <p:txBody>
          <a:bodyPr wrap="square" rtlCol="0">
            <a:spAutoFit/>
          </a:bodyPr>
          <a:p>
            <a:pPr algn="ctr"/>
            <a:r>
              <a:rPr lang="en-US" sz="3600"/>
              <a:t># </a:t>
            </a:r>
            <a:r>
              <a:rPr lang="zh-CN" altLang="en-US" sz="3600"/>
              <a:t>程序设计</a:t>
            </a:r>
            <a:r>
              <a:rPr lang="zh-CN" altLang="en-US" sz="3600"/>
              <a:t>竞赛</a:t>
            </a:r>
            <a:endParaRPr lang="zh-CN" altLang="en-US" sz="3600"/>
          </a:p>
        </p:txBody>
      </p:sp>
      <p:sp>
        <p:nvSpPr>
          <p:cNvPr id="2" name="Text Box 1"/>
          <p:cNvSpPr txBox="1"/>
          <p:nvPr/>
        </p:nvSpPr>
        <p:spPr>
          <a:xfrm>
            <a:off x="953135" y="1379220"/>
            <a:ext cx="10578465" cy="2786380"/>
          </a:xfrm>
          <a:prstGeom prst="rect">
            <a:avLst/>
          </a:prstGeom>
          <a:noFill/>
        </p:spPr>
        <p:txBody>
          <a:bodyPr wrap="square" rtlCol="0">
            <a:spAutoFit/>
          </a:bodyPr>
          <a:p>
            <a:pPr>
              <a:lnSpc>
                <a:spcPct val="120000"/>
              </a:lnSpc>
            </a:pPr>
            <a:r>
              <a:rPr lang="zh-CN" altLang="en-US" sz="2400"/>
              <a:t>大学阶段主要有以下程序设计竞赛：</a:t>
            </a:r>
            <a:endParaRPr lang="zh-CN" altLang="en-US" sz="2400"/>
          </a:p>
          <a:p>
            <a:pPr marL="342900" indent="-342900">
              <a:lnSpc>
                <a:spcPct val="120000"/>
              </a:lnSpc>
              <a:buFont typeface="Arial" panose="020B0604020202020204" pitchFamily="34" charset="0"/>
              <a:buChar char="•"/>
            </a:pPr>
            <a:r>
              <a:rPr lang="zh-CN" altLang="en-US" sz="2400">
                <a:sym typeface="+mn-ea"/>
              </a:rPr>
              <a:t>国际大学生程序设计竞赛（ICPC）</a:t>
            </a:r>
            <a:endParaRPr lang="en-US" altLang="zh-CN" sz="2400"/>
          </a:p>
          <a:p>
            <a:pPr marL="342900" indent="-342900">
              <a:lnSpc>
                <a:spcPct val="120000"/>
              </a:lnSpc>
              <a:buFont typeface="Arial" panose="020B0604020202020204" pitchFamily="34" charset="0"/>
              <a:buChar char="•"/>
            </a:pPr>
            <a:r>
              <a:rPr lang="zh-CN" altLang="en-US" sz="2400">
                <a:sym typeface="+mn-ea"/>
              </a:rPr>
              <a:t>中国大学生程序设计竞赛（CCPC）</a:t>
            </a:r>
            <a:endParaRPr lang="zh-CN" altLang="en-US" sz="2400"/>
          </a:p>
          <a:p>
            <a:pPr marL="342900" indent="-342900">
              <a:lnSpc>
                <a:spcPct val="120000"/>
              </a:lnSpc>
              <a:buFont typeface="Arial" panose="020B0604020202020204" pitchFamily="34" charset="0"/>
              <a:buChar char="•"/>
            </a:pPr>
            <a:r>
              <a:rPr lang="zh-CN" altLang="en-US" sz="2400"/>
              <a:t>蓝桥杯</a:t>
            </a:r>
            <a:endParaRPr lang="zh-CN" altLang="en-US" sz="2400"/>
          </a:p>
          <a:p>
            <a:pPr marL="342900" indent="-342900">
              <a:lnSpc>
                <a:spcPct val="120000"/>
              </a:lnSpc>
              <a:buFont typeface="Arial" panose="020B0604020202020204" pitchFamily="34" charset="0"/>
              <a:buChar char="•"/>
            </a:pPr>
            <a:r>
              <a:rPr lang="zh-CN" altLang="en-US" sz="2400"/>
              <a:t>程序设计天梯赛</a:t>
            </a:r>
            <a:endParaRPr lang="zh-CN" altLang="en-US" sz="2400"/>
          </a:p>
          <a:p>
            <a:pPr marL="0" indent="0">
              <a:lnSpc>
                <a:spcPct val="30000"/>
              </a:lnSpc>
              <a:buFont typeface="Arial" panose="020B0604020202020204" pitchFamily="34" charset="0"/>
              <a:buNone/>
            </a:pPr>
            <a:endParaRPr lang="zh-CN" altLang="en-US" sz="2400"/>
          </a:p>
          <a:p>
            <a:pPr algn="l"/>
            <a:r>
              <a:rPr lang="zh-CN" altLang="en-US" sz="2400">
                <a:sym typeface="+mn-ea"/>
              </a:rPr>
              <a:t>其中，</a:t>
            </a:r>
            <a:r>
              <a:rPr lang="en-US" altLang="zh-CN" sz="2400">
                <a:sym typeface="+mn-ea"/>
              </a:rPr>
              <a:t>ICPC/CCPC</a:t>
            </a:r>
            <a:r>
              <a:rPr lang="zh-CN" altLang="en-US" sz="2400">
                <a:sym typeface="+mn-ea"/>
              </a:rPr>
              <a:t>赛制</a:t>
            </a:r>
            <a:r>
              <a:rPr lang="zh-CN" altLang="en-US" sz="2400">
                <a:sym typeface="+mn-ea"/>
              </a:rPr>
              <a:t>相同，属于程序设计方面最顶尖、最受认可的赛事。</a:t>
            </a:r>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35635"/>
            <a:ext cx="12192635" cy="645160"/>
          </a:xfrm>
          <a:prstGeom prst="rect">
            <a:avLst/>
          </a:prstGeom>
          <a:noFill/>
        </p:spPr>
        <p:txBody>
          <a:bodyPr wrap="square" rtlCol="0">
            <a:spAutoFit/>
          </a:bodyPr>
          <a:p>
            <a:pPr algn="ctr"/>
            <a:r>
              <a:rPr lang="en-US" sz="3600"/>
              <a:t># </a:t>
            </a:r>
            <a:r>
              <a:rPr lang="zh-CN" altLang="en-US" sz="3600"/>
              <a:t>赛制</a:t>
            </a:r>
            <a:endParaRPr lang="zh-CN" altLang="en-US" sz="3600"/>
          </a:p>
        </p:txBody>
      </p:sp>
      <p:sp>
        <p:nvSpPr>
          <p:cNvPr id="3" name="Text Box 2"/>
          <p:cNvSpPr txBox="1"/>
          <p:nvPr/>
        </p:nvSpPr>
        <p:spPr>
          <a:xfrm>
            <a:off x="432435" y="1638935"/>
            <a:ext cx="7301230" cy="4887595"/>
          </a:xfrm>
          <a:prstGeom prst="rect">
            <a:avLst/>
          </a:prstGeom>
          <a:noFill/>
        </p:spPr>
        <p:txBody>
          <a:bodyPr wrap="square" rtlCol="0">
            <a:spAutoFit/>
          </a:bodyPr>
          <a:p>
            <a:pPr algn="l">
              <a:lnSpc>
                <a:spcPct val="130000"/>
              </a:lnSpc>
            </a:pPr>
            <a:r>
              <a:rPr lang="en-US" sz="2400"/>
              <a:t>ICPC和CCPC赛制相同，比赛规则简要介绍如下：</a:t>
            </a:r>
            <a:endParaRPr lang="en-US" sz="2400"/>
          </a:p>
          <a:p>
            <a:pPr marL="342900" indent="-342900" algn="l">
              <a:lnSpc>
                <a:spcPct val="130000"/>
              </a:lnSpc>
              <a:buFont typeface="Arial" panose="020B0604020202020204" pitchFamily="34" charset="0"/>
              <a:buChar char="•"/>
            </a:pPr>
            <a:r>
              <a:rPr lang="en-US" sz="2400"/>
              <a:t>比赛以组队形式参加，3人一队，使用一台电脑编程解决问题</a:t>
            </a:r>
            <a:r>
              <a:rPr lang="zh-CN" altLang="en-US" sz="2400"/>
              <a:t>。</a:t>
            </a:r>
            <a:endParaRPr lang="en-US" sz="2400"/>
          </a:p>
          <a:p>
            <a:pPr marL="342900" indent="-342900" algn="l">
              <a:lnSpc>
                <a:spcPct val="130000"/>
              </a:lnSpc>
              <a:buFont typeface="Arial" panose="020B0604020202020204" pitchFamily="34" charset="0"/>
              <a:buChar char="•"/>
            </a:pPr>
            <a:r>
              <a:rPr lang="en-US" sz="2400"/>
              <a:t>比赛时长为5个小时，总共有10-13题供各参赛队伍解答</a:t>
            </a:r>
            <a:r>
              <a:rPr lang="zh-CN" altLang="en-US" sz="2400"/>
              <a:t>。</a:t>
            </a:r>
            <a:endParaRPr lang="en-US" sz="2400"/>
          </a:p>
          <a:p>
            <a:pPr marL="342900" indent="-342900" algn="l">
              <a:lnSpc>
                <a:spcPct val="130000"/>
              </a:lnSpc>
              <a:buFont typeface="Arial" panose="020B0604020202020204" pitchFamily="34" charset="0"/>
              <a:buChar char="•"/>
            </a:pPr>
            <a:r>
              <a:rPr lang="en-US" sz="2400"/>
              <a:t>每一道题目要求</a:t>
            </a:r>
            <a:r>
              <a:rPr lang="zh-CN" altLang="en-US" sz="2400"/>
              <a:t>队员</a:t>
            </a:r>
            <a:r>
              <a:rPr lang="en-US" sz="2400"/>
              <a:t>合作</a:t>
            </a:r>
            <a:r>
              <a:rPr lang="zh-CN" altLang="en-US" sz="2400"/>
              <a:t>编写</a:t>
            </a:r>
            <a:r>
              <a:rPr lang="en-US" sz="2400"/>
              <a:t>一个程序，</a:t>
            </a:r>
            <a:r>
              <a:rPr lang="zh-CN" altLang="en-US" sz="2400"/>
              <a:t>在指定的</a:t>
            </a:r>
            <a:r>
              <a:rPr lang="en-US" altLang="zh-CN" sz="2400"/>
              <a:t>OJ</a:t>
            </a:r>
            <a:r>
              <a:rPr lang="zh-CN" altLang="en-US" sz="2400"/>
              <a:t>中通过测试即可得分，队伍按照通过题数排名，通过题数相同的情况下，通过题目更快，错误提交更少的队伍排名</a:t>
            </a:r>
            <a:r>
              <a:rPr lang="zh-CN" altLang="en-US" sz="2400"/>
              <a:t>靠前。</a:t>
            </a:r>
            <a:endParaRPr lang="zh-CN" altLang="en-US" sz="2400"/>
          </a:p>
          <a:p>
            <a:pPr marL="342900" indent="-342900" algn="l">
              <a:lnSpc>
                <a:spcPct val="130000"/>
              </a:lnSpc>
              <a:buFont typeface="Arial" panose="020B0604020202020204" pitchFamily="34" charset="0"/>
              <a:buChar char="•"/>
            </a:pPr>
            <a:r>
              <a:rPr lang="en-US" sz="2400"/>
              <a:t>比赛允许选手携带任何纸质质料</a:t>
            </a:r>
            <a:r>
              <a:rPr lang="zh-CN" altLang="en-US" sz="2400"/>
              <a:t>。</a:t>
            </a:r>
            <a:endParaRPr lang="zh-CN" altLang="en-US" sz="2400"/>
          </a:p>
        </p:txBody>
      </p:sp>
      <p:pic>
        <p:nvPicPr>
          <p:cNvPr id="2" name="图片 3"/>
          <p:cNvPicPr>
            <a:picLocks noChangeAspect="1" noChangeArrowheads="1"/>
          </p:cNvPicPr>
          <p:nvPr/>
        </p:nvPicPr>
        <p:blipFill>
          <a:blip r:embed="rId1"/>
          <a:srcRect/>
          <a:stretch>
            <a:fillRect/>
          </a:stretch>
        </p:blipFill>
        <p:spPr>
          <a:xfrm>
            <a:off x="7733348" y="2647950"/>
            <a:ext cx="4253865" cy="318897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35635"/>
            <a:ext cx="12192635" cy="645160"/>
          </a:xfrm>
          <a:prstGeom prst="rect">
            <a:avLst/>
          </a:prstGeom>
          <a:noFill/>
        </p:spPr>
        <p:txBody>
          <a:bodyPr wrap="square" rtlCol="0">
            <a:spAutoFit/>
          </a:bodyPr>
          <a:p>
            <a:pPr algn="ctr"/>
            <a:r>
              <a:rPr lang="en-US" sz="3600"/>
              <a:t># </a:t>
            </a:r>
            <a:r>
              <a:rPr lang="zh-CN" altLang="en-US" sz="3600"/>
              <a:t>赛制</a:t>
            </a:r>
            <a:endParaRPr lang="zh-CN" altLang="en-US" sz="3600"/>
          </a:p>
        </p:txBody>
      </p:sp>
      <p:pic>
        <p:nvPicPr>
          <p:cNvPr id="4" name="Picture 3"/>
          <p:cNvPicPr>
            <a:picLocks noChangeAspect="1"/>
          </p:cNvPicPr>
          <p:nvPr/>
        </p:nvPicPr>
        <p:blipFill>
          <a:blip r:embed="rId1"/>
          <a:stretch>
            <a:fillRect/>
          </a:stretch>
        </p:blipFill>
        <p:spPr>
          <a:xfrm>
            <a:off x="-635" y="134620"/>
            <a:ext cx="12192635" cy="6074410"/>
          </a:xfrm>
          <a:prstGeom prst="rect">
            <a:avLst/>
          </a:prstGeom>
        </p:spPr>
      </p:pic>
      <p:sp>
        <p:nvSpPr>
          <p:cNvPr id="5" name="Text Box 4"/>
          <p:cNvSpPr txBox="1"/>
          <p:nvPr/>
        </p:nvSpPr>
        <p:spPr>
          <a:xfrm>
            <a:off x="-635" y="6304280"/>
            <a:ext cx="12193270" cy="368300"/>
          </a:xfrm>
          <a:prstGeom prst="rect">
            <a:avLst/>
          </a:prstGeom>
          <a:noFill/>
        </p:spPr>
        <p:txBody>
          <a:bodyPr wrap="square" rtlCol="0">
            <a:spAutoFit/>
          </a:bodyPr>
          <a:p>
            <a:pPr algn="ctr"/>
            <a:r>
              <a:rPr lang="en-US"/>
              <a:t>ICPC </a:t>
            </a:r>
            <a:r>
              <a:rPr lang="zh-CN" altLang="en-US"/>
              <a:t>沈阳</a:t>
            </a:r>
            <a:r>
              <a:rPr lang="en-US" altLang="zh-CN"/>
              <a:t> 2021-07-18 </a:t>
            </a:r>
            <a:r>
              <a:rPr lang="zh-CN" altLang="en-US">
                <a:sym typeface="+mn-ea"/>
              </a:rPr>
              <a:t>线下</a:t>
            </a:r>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1"/>
          <p:cNvSpPr txBox="1"/>
          <p:nvPr/>
        </p:nvSpPr>
        <p:spPr>
          <a:xfrm>
            <a:off x="2766060" y="1479550"/>
            <a:ext cx="6849110" cy="1568450"/>
          </a:xfrm>
          <a:prstGeom prst="rect">
            <a:avLst/>
          </a:prstGeom>
          <a:noFill/>
        </p:spPr>
        <p:txBody>
          <a:bodyPr wrap="square" rtlCol="0">
            <a:spAutoFit/>
          </a:bodyPr>
          <a:p>
            <a:pPr algn="l"/>
            <a:r>
              <a:rPr lang="zh-CN" altLang="en-US" sz="2400"/>
              <a:t>武汉大学 ACM/ICPC 协会成立于 2002 年。协会致力于组织各学院本科生参加</a:t>
            </a:r>
            <a:r>
              <a:rPr lang="en-US" altLang="zh-CN" sz="2400"/>
              <a:t>ICPC</a:t>
            </a:r>
            <a:r>
              <a:rPr lang="zh-CN" altLang="en-US" sz="2400"/>
              <a:t>（国际大学生程序设计竞赛）等</a:t>
            </a:r>
            <a:r>
              <a:rPr lang="zh-CN" altLang="en-US" sz="2400"/>
              <a:t>比赛。并以在武汉大学学生群体中普及算法设计知识、培养编程兴趣为宗旨。</a:t>
            </a:r>
            <a:endParaRPr lang="zh-CN" altLang="en-US" sz="2400"/>
          </a:p>
        </p:txBody>
      </p:sp>
      <p:sp>
        <p:nvSpPr>
          <p:cNvPr id="12" name="Text Box 11"/>
          <p:cNvSpPr txBox="1"/>
          <p:nvPr/>
        </p:nvSpPr>
        <p:spPr>
          <a:xfrm>
            <a:off x="-635" y="657225"/>
            <a:ext cx="12192635" cy="645160"/>
          </a:xfrm>
          <a:prstGeom prst="rect">
            <a:avLst/>
          </a:prstGeom>
          <a:noFill/>
        </p:spPr>
        <p:txBody>
          <a:bodyPr wrap="square" rtlCol="0">
            <a:spAutoFit/>
          </a:bodyPr>
          <a:p>
            <a:pPr algn="ctr"/>
            <a:r>
              <a:rPr lang="en-US" sz="3600"/>
              <a:t># </a:t>
            </a:r>
            <a:r>
              <a:rPr lang="zh-CN" altLang="en-US" sz="3600"/>
              <a:t>简介</a:t>
            </a:r>
            <a:endParaRPr lang="zh-CN" altLang="en-US" sz="3600"/>
          </a:p>
        </p:txBody>
      </p:sp>
      <p:pic>
        <p:nvPicPr>
          <p:cNvPr id="15" name="Picture 14" descr="icpclogo"/>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704215" y="3620770"/>
            <a:ext cx="5292725" cy="2693670"/>
          </a:xfrm>
          <a:prstGeom prst="rect">
            <a:avLst/>
          </a:prstGeom>
        </p:spPr>
      </p:pic>
      <p:pic>
        <p:nvPicPr>
          <p:cNvPr id="17" name="Picture 16"/>
          <p:cNvPicPr>
            <a:picLocks noChangeAspect="1"/>
          </p:cNvPicPr>
          <p:nvPr/>
        </p:nvPicPr>
        <p:blipFill>
          <a:blip r:embed="rId2"/>
          <a:srcRect/>
          <a:stretch>
            <a:fillRect/>
          </a:stretch>
        </p:blipFill>
        <p:spPr>
          <a:xfrm>
            <a:off x="6557645" y="3594735"/>
            <a:ext cx="4846320" cy="3020060"/>
          </a:xfrm>
          <a:prstGeom prst="rect">
            <a:avLst/>
          </a:prstGeom>
        </p:spPr>
      </p:pic>
    </p:spTree>
    <p:custDataLst>
      <p:tags r:id="rId3"/>
    </p:custDataLst>
  </p:cSld>
  <p:clrMapOvr>
    <a:masterClrMapping/>
  </p:clrMapOvr>
  <p:transition spd="slow" advTm="6695"/>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4930" y="808990"/>
            <a:ext cx="12061825" cy="4847590"/>
          </a:xfrm>
          <a:prstGeom prst="rect">
            <a:avLst/>
          </a:prstGeom>
        </p:spPr>
      </p:pic>
      <p:sp>
        <p:nvSpPr>
          <p:cNvPr id="5" name="Text Box 4"/>
          <p:cNvSpPr txBox="1"/>
          <p:nvPr/>
        </p:nvSpPr>
        <p:spPr>
          <a:xfrm>
            <a:off x="-635" y="5892800"/>
            <a:ext cx="12112625" cy="368300"/>
          </a:xfrm>
          <a:prstGeom prst="rect">
            <a:avLst/>
          </a:prstGeom>
          <a:noFill/>
        </p:spPr>
        <p:txBody>
          <a:bodyPr wrap="square" rtlCol="0">
            <a:spAutoFit/>
          </a:bodyPr>
          <a:p>
            <a:pPr algn="ctr"/>
            <a:r>
              <a:rPr lang="en-US"/>
              <a:t>CCPC </a:t>
            </a:r>
            <a:r>
              <a:rPr lang="zh-CN" altLang="en-US"/>
              <a:t>绵阳</a:t>
            </a:r>
            <a:r>
              <a:rPr lang="en-US" altLang="zh-CN"/>
              <a:t> 2022-11-20 </a:t>
            </a:r>
            <a:r>
              <a:rPr lang="zh-CN" altLang="en-US"/>
              <a:t>线上</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线上</a:t>
            </a:r>
            <a:r>
              <a:rPr lang="en-US" altLang="zh-CN" sz="3600"/>
              <a:t> / </a:t>
            </a:r>
            <a:r>
              <a:rPr lang="zh-CN" altLang="en-US" sz="3600"/>
              <a:t>线下参赛</a:t>
            </a:r>
            <a:endParaRPr lang="zh-CN" altLang="en-US" sz="3600"/>
          </a:p>
        </p:txBody>
      </p:sp>
      <p:pic>
        <p:nvPicPr>
          <p:cNvPr id="7" name="Picture 6"/>
          <p:cNvPicPr>
            <a:picLocks noChangeAspect="1"/>
          </p:cNvPicPr>
          <p:nvPr/>
        </p:nvPicPr>
        <p:blipFill>
          <a:blip r:embed="rId1"/>
          <a:srcRect/>
          <a:stretch>
            <a:fillRect/>
          </a:stretch>
        </p:blipFill>
        <p:spPr>
          <a:xfrm>
            <a:off x="278765" y="1776730"/>
            <a:ext cx="7733665" cy="4674870"/>
          </a:xfrm>
          <a:prstGeom prst="rect">
            <a:avLst/>
          </a:prstGeom>
        </p:spPr>
      </p:pic>
      <p:pic>
        <p:nvPicPr>
          <p:cNvPr id="2"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190865" y="1632585"/>
            <a:ext cx="3758565" cy="49631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线上</a:t>
            </a:r>
            <a:r>
              <a:rPr lang="en-US" altLang="zh-CN" sz="3600"/>
              <a:t> / </a:t>
            </a:r>
            <a:r>
              <a:rPr lang="zh-CN" altLang="en-US" sz="3600"/>
              <a:t>线下参赛</a:t>
            </a:r>
            <a:endParaRPr lang="zh-CN" altLang="en-US" sz="3600"/>
          </a:p>
        </p:txBody>
      </p:sp>
      <p:pic>
        <p:nvPicPr>
          <p:cNvPr id="5" name="Picture 4"/>
          <p:cNvPicPr>
            <a:picLocks noChangeAspect="1"/>
          </p:cNvPicPr>
          <p:nvPr/>
        </p:nvPicPr>
        <p:blipFill>
          <a:blip r:embed="rId1"/>
          <a:stretch>
            <a:fillRect/>
          </a:stretch>
        </p:blipFill>
        <p:spPr>
          <a:xfrm>
            <a:off x="1724025" y="1447800"/>
            <a:ext cx="8745220" cy="51828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线上</a:t>
            </a:r>
            <a:r>
              <a:rPr lang="en-US" altLang="zh-CN" sz="3600"/>
              <a:t> / </a:t>
            </a:r>
            <a:r>
              <a:rPr lang="zh-CN" altLang="en-US" sz="3600"/>
              <a:t>线下参赛</a:t>
            </a:r>
            <a:endParaRPr lang="zh-CN" altLang="en-US" sz="3600"/>
          </a:p>
        </p:txBody>
      </p:sp>
      <p:pic>
        <p:nvPicPr>
          <p:cNvPr id="2" name="Picture 1"/>
          <p:cNvPicPr>
            <a:picLocks noChangeAspect="1"/>
          </p:cNvPicPr>
          <p:nvPr/>
        </p:nvPicPr>
        <p:blipFill>
          <a:blip r:embed="rId1"/>
          <a:srcRect/>
          <a:stretch>
            <a:fillRect/>
          </a:stretch>
        </p:blipFill>
        <p:spPr>
          <a:xfrm>
            <a:off x="1256665" y="1619250"/>
            <a:ext cx="9678670" cy="49345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线上</a:t>
            </a:r>
            <a:r>
              <a:rPr lang="en-US" altLang="zh-CN" sz="3600"/>
              <a:t> / </a:t>
            </a:r>
            <a:r>
              <a:rPr lang="zh-CN" altLang="en-US" sz="3600"/>
              <a:t>线下参赛</a:t>
            </a:r>
            <a:endParaRPr lang="zh-CN" altLang="en-US" sz="3600"/>
          </a:p>
        </p:txBody>
      </p:sp>
      <p:pic>
        <p:nvPicPr>
          <p:cNvPr id="2" name="Picture 1"/>
          <p:cNvPicPr>
            <a:picLocks noChangeAspect="1"/>
          </p:cNvPicPr>
          <p:nvPr/>
        </p:nvPicPr>
        <p:blipFill>
          <a:blip r:embed="rId1"/>
          <a:srcRect/>
          <a:stretch>
            <a:fillRect/>
          </a:stretch>
        </p:blipFill>
        <p:spPr>
          <a:xfrm>
            <a:off x="7145020" y="2356485"/>
            <a:ext cx="4956175" cy="3761105"/>
          </a:xfrm>
          <a:prstGeom prst="rect">
            <a:avLst/>
          </a:prstGeom>
        </p:spPr>
      </p:pic>
      <p:pic>
        <p:nvPicPr>
          <p:cNvPr id="3" name="Picture 2"/>
          <p:cNvPicPr>
            <a:picLocks noChangeAspect="1"/>
          </p:cNvPicPr>
          <p:nvPr/>
        </p:nvPicPr>
        <p:blipFill>
          <a:blip r:embed="rId2"/>
          <a:srcRect/>
          <a:stretch>
            <a:fillRect/>
          </a:stretch>
        </p:blipFill>
        <p:spPr>
          <a:xfrm>
            <a:off x="161290" y="2356485"/>
            <a:ext cx="6898005" cy="3761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线上</a:t>
            </a:r>
            <a:r>
              <a:rPr lang="en-US" altLang="zh-CN" sz="3600"/>
              <a:t> / </a:t>
            </a:r>
            <a:r>
              <a:rPr lang="zh-CN" altLang="en-US" sz="3600"/>
              <a:t>线下参赛</a:t>
            </a:r>
            <a:endParaRPr lang="zh-CN" altLang="en-US" sz="3600"/>
          </a:p>
        </p:txBody>
      </p:sp>
      <p:pic>
        <p:nvPicPr>
          <p:cNvPr id="2" name="Picture 1" descr="QQ图片20230102000549"/>
          <p:cNvPicPr>
            <a:picLocks noChangeAspect="1"/>
          </p:cNvPicPr>
          <p:nvPr/>
        </p:nvPicPr>
        <p:blipFill>
          <a:blip r:embed="rId1"/>
          <a:stretch>
            <a:fillRect/>
          </a:stretch>
        </p:blipFill>
        <p:spPr>
          <a:xfrm>
            <a:off x="91440" y="1328420"/>
            <a:ext cx="12009120" cy="54051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线上</a:t>
            </a:r>
            <a:r>
              <a:rPr lang="en-US" altLang="zh-CN" sz="3600"/>
              <a:t> / </a:t>
            </a:r>
            <a:r>
              <a:rPr lang="zh-CN" altLang="en-US" sz="3600"/>
              <a:t>线下参赛</a:t>
            </a:r>
            <a:endParaRPr lang="zh-CN" altLang="en-US" sz="3600"/>
          </a:p>
        </p:txBody>
      </p:sp>
      <p:pic>
        <p:nvPicPr>
          <p:cNvPr id="2" name="Picture 1" descr="QQ图片20230102000718"/>
          <p:cNvPicPr>
            <a:picLocks noChangeAspect="1"/>
          </p:cNvPicPr>
          <p:nvPr/>
        </p:nvPicPr>
        <p:blipFill>
          <a:blip r:embed="rId1"/>
          <a:stretch>
            <a:fillRect/>
          </a:stretch>
        </p:blipFill>
        <p:spPr>
          <a:xfrm>
            <a:off x="128905" y="1357630"/>
            <a:ext cx="11936095" cy="53721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线上</a:t>
            </a:r>
            <a:r>
              <a:rPr lang="en-US" altLang="zh-CN" sz="3600"/>
              <a:t> / </a:t>
            </a:r>
            <a:r>
              <a:rPr lang="zh-CN" altLang="en-US" sz="3600"/>
              <a:t>线下参赛</a:t>
            </a:r>
            <a:endParaRPr lang="zh-CN" altLang="en-US" sz="3600"/>
          </a:p>
        </p:txBody>
      </p:sp>
      <p:pic>
        <p:nvPicPr>
          <p:cNvPr id="5" name="Picture 4" descr="QQ图片20230102001116"/>
          <p:cNvPicPr>
            <a:picLocks noChangeAspect="1"/>
          </p:cNvPicPr>
          <p:nvPr/>
        </p:nvPicPr>
        <p:blipFill>
          <a:blip r:embed="rId1"/>
          <a:srcRect/>
          <a:stretch>
            <a:fillRect/>
          </a:stretch>
        </p:blipFill>
        <p:spPr>
          <a:xfrm>
            <a:off x="30480" y="2315845"/>
            <a:ext cx="4122420" cy="3780155"/>
          </a:xfrm>
          <a:prstGeom prst="rect">
            <a:avLst/>
          </a:prstGeom>
        </p:spPr>
      </p:pic>
      <p:pic>
        <p:nvPicPr>
          <p:cNvPr id="6" name="Picture 5" descr="QQ图片20230102001210"/>
          <p:cNvPicPr>
            <a:picLocks noChangeAspect="1"/>
          </p:cNvPicPr>
          <p:nvPr/>
        </p:nvPicPr>
        <p:blipFill>
          <a:blip r:embed="rId2"/>
          <a:srcRect/>
          <a:stretch>
            <a:fillRect/>
          </a:stretch>
        </p:blipFill>
        <p:spPr>
          <a:xfrm>
            <a:off x="4276725" y="2315845"/>
            <a:ext cx="4485640" cy="3833495"/>
          </a:xfrm>
          <a:prstGeom prst="rect">
            <a:avLst/>
          </a:prstGeom>
        </p:spPr>
      </p:pic>
      <p:pic>
        <p:nvPicPr>
          <p:cNvPr id="7" name="Picture 6" descr="QQ图片20230102001317"/>
          <p:cNvPicPr>
            <a:picLocks noChangeAspect="1"/>
          </p:cNvPicPr>
          <p:nvPr/>
        </p:nvPicPr>
        <p:blipFill>
          <a:blip r:embed="rId3"/>
          <a:srcRect/>
          <a:stretch>
            <a:fillRect/>
          </a:stretch>
        </p:blipFill>
        <p:spPr>
          <a:xfrm>
            <a:off x="8886190" y="2315845"/>
            <a:ext cx="3267075" cy="383349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获奖</a:t>
            </a:r>
            <a:endParaRPr lang="zh-CN" altLang="en-US" sz="3600"/>
          </a:p>
        </p:txBody>
      </p:sp>
      <p:pic>
        <p:nvPicPr>
          <p:cNvPr id="3" name="Picture 2"/>
          <p:cNvPicPr>
            <a:picLocks noChangeAspect="1"/>
          </p:cNvPicPr>
          <p:nvPr/>
        </p:nvPicPr>
        <p:blipFill>
          <a:blip r:embed="rId1"/>
          <a:stretch>
            <a:fillRect/>
          </a:stretch>
        </p:blipFill>
        <p:spPr>
          <a:xfrm>
            <a:off x="191135" y="1421130"/>
            <a:ext cx="11811000" cy="53149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获奖</a:t>
            </a:r>
            <a:endParaRPr lang="zh-CN" altLang="en-US" sz="3600"/>
          </a:p>
        </p:txBody>
      </p:sp>
      <p:sp>
        <p:nvSpPr>
          <p:cNvPr id="2" name="Text Box 1"/>
          <p:cNvSpPr txBox="1"/>
          <p:nvPr/>
        </p:nvSpPr>
        <p:spPr>
          <a:xfrm>
            <a:off x="7439025" y="6322060"/>
            <a:ext cx="4676140" cy="368300"/>
          </a:xfrm>
          <a:prstGeom prst="rect">
            <a:avLst/>
          </a:prstGeom>
          <a:noFill/>
        </p:spPr>
        <p:txBody>
          <a:bodyPr wrap="square" rtlCol="0">
            <a:spAutoFit/>
          </a:bodyPr>
          <a:p>
            <a:r>
              <a:rPr lang="zh-CN" altLang="en-US"/>
              <a:t>获奖统计：</a:t>
            </a:r>
            <a:r>
              <a:rPr lang="en-US"/>
              <a:t>https://github.com/WHU-ICPC</a:t>
            </a:r>
            <a:endParaRPr lang="en-US"/>
          </a:p>
        </p:txBody>
      </p:sp>
      <p:pic>
        <p:nvPicPr>
          <p:cNvPr id="5" name="Picture 4"/>
          <p:cNvPicPr>
            <a:picLocks noChangeAspect="1"/>
          </p:cNvPicPr>
          <p:nvPr/>
        </p:nvPicPr>
        <p:blipFill>
          <a:blip r:embed="rId1"/>
          <a:stretch>
            <a:fillRect/>
          </a:stretch>
        </p:blipFill>
        <p:spPr>
          <a:xfrm>
            <a:off x="259715" y="1297305"/>
            <a:ext cx="6964045" cy="5393055"/>
          </a:xfrm>
          <a:prstGeom prst="rect">
            <a:avLst/>
          </a:prstGeom>
        </p:spPr>
      </p:pic>
      <p:pic>
        <p:nvPicPr>
          <p:cNvPr id="3" name="Picture 2"/>
          <p:cNvPicPr>
            <a:picLocks noChangeAspect="1"/>
          </p:cNvPicPr>
          <p:nvPr/>
        </p:nvPicPr>
        <p:blipFill>
          <a:blip r:embed="rId2"/>
          <a:stretch>
            <a:fillRect/>
          </a:stretch>
        </p:blipFill>
        <p:spPr>
          <a:xfrm>
            <a:off x="7430770" y="1280795"/>
            <a:ext cx="4684395" cy="2362835"/>
          </a:xfrm>
          <a:prstGeom prst="rect">
            <a:avLst/>
          </a:prstGeom>
        </p:spPr>
      </p:pic>
      <p:pic>
        <p:nvPicPr>
          <p:cNvPr id="8" name="图片 8"/>
          <p:cNvPicPr>
            <a:picLocks noChangeAspect="1" noChangeArrowheads="1"/>
          </p:cNvPicPr>
          <p:nvPr/>
        </p:nvPicPr>
        <p:blipFill>
          <a:blip r:embed="rId3"/>
          <a:srcRect/>
          <a:stretch>
            <a:fillRect/>
          </a:stretch>
        </p:blipFill>
        <p:spPr>
          <a:xfrm>
            <a:off x="8376920" y="3883660"/>
            <a:ext cx="2791460" cy="20961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8"/>
          <p:cNvPicPr>
            <a:picLocks noChangeAspect="1" noChangeArrowheads="1"/>
          </p:cNvPicPr>
          <p:nvPr/>
        </p:nvPicPr>
        <p:blipFill>
          <a:blip r:embed="rId1"/>
          <a:srcRect/>
          <a:stretch>
            <a:fillRect/>
          </a:stretch>
        </p:blipFill>
        <p:spPr>
          <a:xfrm>
            <a:off x="9024620" y="523875"/>
            <a:ext cx="2893060" cy="2172335"/>
          </a:xfrm>
          <a:prstGeom prst="rect">
            <a:avLst/>
          </a:prstGeom>
          <a:noFill/>
          <a:ln>
            <a:noFill/>
          </a:ln>
        </p:spPr>
      </p:pic>
      <p:sp>
        <p:nvSpPr>
          <p:cNvPr id="3" name="Text Box 2"/>
          <p:cNvSpPr txBox="1"/>
          <p:nvPr/>
        </p:nvSpPr>
        <p:spPr>
          <a:xfrm>
            <a:off x="3829685" y="1710690"/>
            <a:ext cx="4969510" cy="829945"/>
          </a:xfrm>
          <a:prstGeom prst="rect">
            <a:avLst/>
          </a:prstGeom>
          <a:noFill/>
        </p:spPr>
        <p:txBody>
          <a:bodyPr wrap="square" rtlCol="0">
            <a:spAutoFit/>
          </a:bodyPr>
          <a:p>
            <a:r>
              <a:rPr lang="zh-CN" altLang="en-US" sz="2400"/>
              <a:t>协会属于学术类社团，社团成员每年都会参加比赛获得若干奖项。</a:t>
            </a:r>
            <a:endParaRPr lang="zh-CN" altLang="en-US" sz="2400"/>
          </a:p>
        </p:txBody>
      </p:sp>
      <p:sp>
        <p:nvSpPr>
          <p:cNvPr id="4" name="Text Box 3"/>
          <p:cNvSpPr txBox="1"/>
          <p:nvPr/>
        </p:nvSpPr>
        <p:spPr>
          <a:xfrm>
            <a:off x="-635" y="657225"/>
            <a:ext cx="12192635" cy="645160"/>
          </a:xfrm>
          <a:prstGeom prst="rect">
            <a:avLst/>
          </a:prstGeom>
          <a:noFill/>
        </p:spPr>
        <p:txBody>
          <a:bodyPr wrap="square" rtlCol="0">
            <a:spAutoFit/>
          </a:bodyPr>
          <a:p>
            <a:pPr algn="ctr"/>
            <a:r>
              <a:rPr lang="en-US" sz="3600"/>
              <a:t># </a:t>
            </a:r>
            <a:r>
              <a:rPr lang="zh-CN" altLang="en-US" sz="3600"/>
              <a:t>简介</a:t>
            </a:r>
            <a:endParaRPr lang="zh-CN" altLang="en-US" sz="3600"/>
          </a:p>
        </p:txBody>
      </p:sp>
      <p:pic>
        <p:nvPicPr>
          <p:cNvPr id="102" name="Picture 101"/>
          <p:cNvPicPr/>
          <p:nvPr/>
        </p:nvPicPr>
        <p:blipFill>
          <a:blip r:embed="rId2"/>
          <a:stretch>
            <a:fillRect/>
          </a:stretch>
        </p:blipFill>
        <p:spPr>
          <a:xfrm>
            <a:off x="4356100" y="3042920"/>
            <a:ext cx="6641465" cy="3580765"/>
          </a:xfrm>
          <a:prstGeom prst="rect">
            <a:avLst/>
          </a:prstGeom>
          <a:noFill/>
          <a:ln w="9525">
            <a:noFill/>
          </a:ln>
        </p:spPr>
      </p:pic>
      <p:pic>
        <p:nvPicPr>
          <p:cNvPr id="2" name="Picture 1"/>
          <p:cNvPicPr>
            <a:picLocks noChangeAspect="1"/>
          </p:cNvPicPr>
          <p:nvPr/>
        </p:nvPicPr>
        <p:blipFill>
          <a:blip r:embed="rId3"/>
          <a:srcRect/>
          <a:stretch>
            <a:fillRect/>
          </a:stretch>
        </p:blipFill>
        <p:spPr>
          <a:xfrm>
            <a:off x="93980" y="688975"/>
            <a:ext cx="1765935" cy="5966460"/>
          </a:xfrm>
          <a:prstGeom prst="rect">
            <a:avLst/>
          </a:prstGeom>
        </p:spPr>
      </p:pic>
      <p:pic>
        <p:nvPicPr>
          <p:cNvPr id="5" name="Picture 4"/>
          <p:cNvPicPr>
            <a:picLocks noChangeAspect="1"/>
          </p:cNvPicPr>
          <p:nvPr/>
        </p:nvPicPr>
        <p:blipFill>
          <a:blip r:embed="rId4"/>
          <a:srcRect/>
          <a:stretch>
            <a:fillRect/>
          </a:stretch>
        </p:blipFill>
        <p:spPr>
          <a:xfrm>
            <a:off x="1838325" y="666115"/>
            <a:ext cx="1765935" cy="595757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000" cy="645160"/>
          </a:xfrm>
          <a:prstGeom prst="rect">
            <a:avLst/>
          </a:prstGeom>
          <a:noFill/>
        </p:spPr>
        <p:txBody>
          <a:bodyPr wrap="square" rtlCol="0">
            <a:spAutoFit/>
          </a:bodyPr>
          <a:p>
            <a:pPr algn="ctr"/>
            <a:r>
              <a:rPr lang="en-US" sz="3600"/>
              <a:t># </a:t>
            </a:r>
            <a:r>
              <a:rPr lang="zh-CN" altLang="en-US" sz="3600"/>
              <a:t>赛季</a:t>
            </a:r>
            <a:endParaRPr lang="zh-CN" altLang="en-US" sz="3600"/>
          </a:p>
        </p:txBody>
      </p:sp>
      <p:sp>
        <p:nvSpPr>
          <p:cNvPr id="11266" name="稻壳儿小白白(http://dwz.cn/Wu2UP)"/>
          <p:cNvSpPr/>
          <p:nvPr/>
        </p:nvSpPr>
        <p:spPr bwMode="auto">
          <a:xfrm>
            <a:off x="841375" y="2386965"/>
            <a:ext cx="9678035" cy="4231640"/>
          </a:xfrm>
          <a:custGeom>
            <a:avLst/>
            <a:gdLst>
              <a:gd name="T0" fmla="*/ 2147483646 w 1735"/>
              <a:gd name="T1" fmla="*/ 2147483646 h 784"/>
              <a:gd name="T2" fmla="*/ 2147483646 w 1735"/>
              <a:gd name="T3" fmla="*/ 2147483646 h 784"/>
              <a:gd name="T4" fmla="*/ 2147483646 w 1735"/>
              <a:gd name="T5" fmla="*/ 2147483646 h 784"/>
              <a:gd name="T6" fmla="*/ 2147483646 w 1735"/>
              <a:gd name="T7" fmla="*/ 2147483646 h 784"/>
              <a:gd name="T8" fmla="*/ 2147483646 w 1735"/>
              <a:gd name="T9" fmla="*/ 2147483646 h 784"/>
              <a:gd name="T10" fmla="*/ 2147483646 w 1735"/>
              <a:gd name="T11" fmla="*/ 2147483646 h 784"/>
              <a:gd name="T12" fmla="*/ 2147483646 w 1735"/>
              <a:gd name="T13" fmla="*/ 2147483646 h 784"/>
              <a:gd name="T14" fmla="*/ 2147483646 w 1735"/>
              <a:gd name="T15" fmla="*/ 2147483646 h 784"/>
              <a:gd name="T16" fmla="*/ 2147483646 w 1735"/>
              <a:gd name="T17" fmla="*/ 2147483646 h 784"/>
              <a:gd name="T18" fmla="*/ 2147483646 w 1735"/>
              <a:gd name="T19" fmla="*/ 2147483646 h 784"/>
              <a:gd name="T20" fmla="*/ 0 w 1735"/>
              <a:gd name="T21" fmla="*/ 0 h 784"/>
              <a:gd name="T22" fmla="*/ 2147483646 w 1735"/>
              <a:gd name="T23" fmla="*/ 2147483646 h 784"/>
              <a:gd name="T24" fmla="*/ 2147483646 w 1735"/>
              <a:gd name="T25" fmla="*/ 2147483646 h 784"/>
              <a:gd name="T26" fmla="*/ 2147483646 w 1735"/>
              <a:gd name="T27" fmla="*/ 2147483646 h 784"/>
              <a:gd name="T28" fmla="*/ 2147483646 w 1735"/>
              <a:gd name="T29" fmla="*/ 2147483646 h 784"/>
              <a:gd name="T30" fmla="*/ 2147483646 w 1735"/>
              <a:gd name="T31" fmla="*/ 2147483646 h 7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5"/>
              <a:gd name="T49" fmla="*/ 0 h 784"/>
              <a:gd name="T50" fmla="*/ 1735 w 1735"/>
              <a:gd name="T51" fmla="*/ 784 h 7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w="9525">
            <a:noFill/>
            <a:round/>
          </a:ln>
        </p:spPr>
        <p:txBody>
          <a:bodyPr lIns="121682" tIns="60841" rIns="121682" bIns="60841"/>
          <a:lstStyle/>
          <a:p>
            <a:pPr>
              <a:defRPr/>
            </a:pPr>
            <a:endParaRPr lang="zh-CN" altLang="en-US">
              <a:solidFill>
                <a:schemeClr val="tx1">
                  <a:lumMod val="75000"/>
                </a:schemeClr>
              </a:solidFill>
            </a:endParaRPr>
          </a:p>
        </p:txBody>
      </p:sp>
      <p:pic>
        <p:nvPicPr>
          <p:cNvPr id="11267" name="稻壳儿小白白(http://dwz.cn/Wu2UP)"/>
          <p:cNvPicPr>
            <a:picLocks noChangeArrowheads="1"/>
          </p:cNvPicPr>
          <p:nvPr/>
        </p:nvPicPr>
        <p:blipFill>
          <a:blip r:embed="rId1">
            <a:duotone>
              <a:prstClr val="black"/>
              <a:srgbClr val="2A6D83">
                <a:tint val="45000"/>
                <a:satMod val="400000"/>
              </a:srgbClr>
            </a:duotone>
            <a:extLst>
              <a:ext uri="{28A0092B-C50C-407E-A947-70E740481C1C}">
                <a14:useLocalDpi xmlns:a14="http://schemas.microsoft.com/office/drawing/2010/main" val="0"/>
              </a:ext>
            </a:extLst>
          </a:blip>
          <a:srcRect/>
          <a:stretch>
            <a:fillRect/>
          </a:stretch>
        </p:blipFill>
        <p:spPr bwMode="auto">
          <a:xfrm>
            <a:off x="4438015" y="4302760"/>
            <a:ext cx="141414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稻壳儿小白白(http://dwz.cn/Wu2UP)"/>
          <p:cNvPicPr>
            <a:picLocks noChangeArrowheads="1"/>
          </p:cNvPicPr>
          <p:nvPr/>
        </p:nvPicPr>
        <p:blipFill>
          <a:blip r:embed="rId2">
            <a:duotone>
              <a:prstClr val="black"/>
              <a:srgbClr val="2A6D83">
                <a:tint val="45000"/>
                <a:satMod val="400000"/>
              </a:srgbClr>
            </a:duotone>
            <a:extLst>
              <a:ext uri="{28A0092B-C50C-407E-A947-70E740481C1C}">
                <a14:useLocalDpi xmlns:a14="http://schemas.microsoft.com/office/drawing/2010/main" val="0"/>
              </a:ext>
            </a:extLst>
          </a:blip>
          <a:srcRect/>
          <a:stretch>
            <a:fillRect/>
          </a:stretch>
        </p:blipFill>
        <p:spPr bwMode="auto">
          <a:xfrm>
            <a:off x="3288665" y="3262630"/>
            <a:ext cx="1106170" cy="173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稻壳儿小白白(http://dwz.cn/Wu2UP)"/>
          <p:cNvPicPr>
            <a:picLocks noChangeArrowheads="1"/>
          </p:cNvPicPr>
          <p:nvPr/>
        </p:nvPicPr>
        <p:blipFill>
          <a:blip r:embed="rId3">
            <a:duotone>
              <a:prstClr val="black"/>
              <a:srgbClr val="2A6D83">
                <a:tint val="45000"/>
                <a:satMod val="400000"/>
              </a:srgbClr>
            </a:duotone>
            <a:extLst>
              <a:ext uri="{28A0092B-C50C-407E-A947-70E740481C1C}">
                <a14:useLocalDpi xmlns:a14="http://schemas.microsoft.com/office/drawing/2010/main" val="0"/>
              </a:ext>
            </a:extLst>
          </a:blip>
          <a:srcRect/>
          <a:stretch>
            <a:fillRect/>
          </a:stretch>
        </p:blipFill>
        <p:spPr bwMode="auto">
          <a:xfrm>
            <a:off x="5584825" y="1637665"/>
            <a:ext cx="1059180" cy="166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稻壳儿小白白(http://dwz.cn/Wu2UP)"/>
          <p:cNvPicPr>
            <a:picLocks noChangeArrowheads="1"/>
          </p:cNvPicPr>
          <p:nvPr/>
        </p:nvPicPr>
        <p:blipFill>
          <a:blip r:embed="rId4">
            <a:duotone>
              <a:prstClr val="black"/>
              <a:srgbClr val="2A6D83">
                <a:tint val="45000"/>
                <a:satMod val="400000"/>
              </a:srgbClr>
            </a:duotone>
            <a:extLst>
              <a:ext uri="{28A0092B-C50C-407E-A947-70E740481C1C}">
                <a14:useLocalDpi xmlns:a14="http://schemas.microsoft.com/office/drawing/2010/main" val="0"/>
              </a:ext>
            </a:extLst>
          </a:blip>
          <a:srcRect/>
          <a:stretch>
            <a:fillRect/>
          </a:stretch>
        </p:blipFill>
        <p:spPr bwMode="auto">
          <a:xfrm>
            <a:off x="1861820" y="1347470"/>
            <a:ext cx="953135" cy="149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稻壳儿小白白(http://dwz.cn/Wu2UP)"/>
          <p:cNvPicPr>
            <a:picLocks noChangeArrowheads="1"/>
          </p:cNvPicPr>
          <p:nvPr/>
        </p:nvPicPr>
        <p:blipFill>
          <a:blip r:embed="rId5">
            <a:duotone>
              <a:prstClr val="black"/>
              <a:srgbClr val="2A6D83">
                <a:tint val="45000"/>
                <a:satMod val="400000"/>
              </a:srgbClr>
            </a:duotone>
            <a:extLst>
              <a:ext uri="{28A0092B-C50C-407E-A947-70E740481C1C}">
                <a14:useLocalDpi xmlns:a14="http://schemas.microsoft.com/office/drawing/2010/main" val="0"/>
              </a:ext>
            </a:extLst>
          </a:blip>
          <a:srcRect/>
          <a:stretch>
            <a:fillRect/>
          </a:stretch>
        </p:blipFill>
        <p:spPr bwMode="auto">
          <a:xfrm>
            <a:off x="8301990" y="4607560"/>
            <a:ext cx="141414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稻壳儿小白白(http://dwz.cn/Wu2UP)"/>
          <p:cNvSpPr>
            <a:spLocks noEditPoints="1"/>
          </p:cNvSpPr>
          <p:nvPr/>
        </p:nvSpPr>
        <p:spPr bwMode="auto">
          <a:xfrm>
            <a:off x="2176780" y="1473835"/>
            <a:ext cx="367030" cy="293370"/>
          </a:xfrm>
          <a:custGeom>
            <a:avLst/>
            <a:gdLst>
              <a:gd name="T0" fmla="*/ 2147483646 w 57"/>
              <a:gd name="T1" fmla="*/ 2147483646 h 46"/>
              <a:gd name="T2" fmla="*/ 2147483646 w 57"/>
              <a:gd name="T3" fmla="*/ 2147483646 h 46"/>
              <a:gd name="T4" fmla="*/ 2147483646 w 57"/>
              <a:gd name="T5" fmla="*/ 2147483646 h 46"/>
              <a:gd name="T6" fmla="*/ 2147483646 w 57"/>
              <a:gd name="T7" fmla="*/ 2147483646 h 46"/>
              <a:gd name="T8" fmla="*/ 2147483646 w 57"/>
              <a:gd name="T9" fmla="*/ 2147483646 h 46"/>
              <a:gd name="T10" fmla="*/ 2147483646 w 57"/>
              <a:gd name="T11" fmla="*/ 2147483646 h 46"/>
              <a:gd name="T12" fmla="*/ 2147483646 w 57"/>
              <a:gd name="T13" fmla="*/ 2147483646 h 46"/>
              <a:gd name="T14" fmla="*/ 2147483646 w 57"/>
              <a:gd name="T15" fmla="*/ 2147483646 h 46"/>
              <a:gd name="T16" fmla="*/ 0 w 57"/>
              <a:gd name="T17" fmla="*/ 2147483646 h 46"/>
              <a:gd name="T18" fmla="*/ 0 w 57"/>
              <a:gd name="T19" fmla="*/ 2147483646 h 46"/>
              <a:gd name="T20" fmla="*/ 2147483646 w 57"/>
              <a:gd name="T21" fmla="*/ 2147483646 h 46"/>
              <a:gd name="T22" fmla="*/ 2147483646 w 57"/>
              <a:gd name="T23" fmla="*/ 2147483646 h 46"/>
              <a:gd name="T24" fmla="*/ 2147483646 w 57"/>
              <a:gd name="T25" fmla="*/ 2147483646 h 46"/>
              <a:gd name="T26" fmla="*/ 2147483646 w 57"/>
              <a:gd name="T27" fmla="*/ 2147483646 h 46"/>
              <a:gd name="T28" fmla="*/ 2147483646 w 57"/>
              <a:gd name="T29" fmla="*/ 0 h 46"/>
              <a:gd name="T30" fmla="*/ 2147483646 w 57"/>
              <a:gd name="T31" fmla="*/ 0 h 46"/>
              <a:gd name="T32" fmla="*/ 2147483646 w 57"/>
              <a:gd name="T33" fmla="*/ 2147483646 h 46"/>
              <a:gd name="T34" fmla="*/ 2147483646 w 57"/>
              <a:gd name="T35" fmla="*/ 2147483646 h 46"/>
              <a:gd name="T36" fmla="*/ 2147483646 w 57"/>
              <a:gd name="T37" fmla="*/ 2147483646 h 46"/>
              <a:gd name="T38" fmla="*/ 2147483646 w 57"/>
              <a:gd name="T39" fmla="*/ 2147483646 h 46"/>
              <a:gd name="T40" fmla="*/ 2147483646 w 57"/>
              <a:gd name="T41" fmla="*/ 2147483646 h 46"/>
              <a:gd name="T42" fmla="*/ 2147483646 w 57"/>
              <a:gd name="T43" fmla="*/ 2147483646 h 46"/>
              <a:gd name="T44" fmla="*/ 2147483646 w 57"/>
              <a:gd name="T45" fmla="*/ 2147483646 h 46"/>
              <a:gd name="T46" fmla="*/ 2147483646 w 57"/>
              <a:gd name="T47" fmla="*/ 2147483646 h 46"/>
              <a:gd name="T48" fmla="*/ 2147483646 w 57"/>
              <a:gd name="T49" fmla="*/ 2147483646 h 46"/>
              <a:gd name="T50" fmla="*/ 2147483646 w 57"/>
              <a:gd name="T51" fmla="*/ 2147483646 h 46"/>
              <a:gd name="T52" fmla="*/ 2147483646 w 57"/>
              <a:gd name="T53" fmla="*/ 2147483646 h 46"/>
              <a:gd name="T54" fmla="*/ 2147483646 w 57"/>
              <a:gd name="T55" fmla="*/ 2147483646 h 46"/>
              <a:gd name="T56" fmla="*/ 2147483646 w 57"/>
              <a:gd name="T57" fmla="*/ 2147483646 h 46"/>
              <a:gd name="T58" fmla="*/ 2147483646 w 57"/>
              <a:gd name="T59" fmla="*/ 2147483646 h 46"/>
              <a:gd name="T60" fmla="*/ 2147483646 w 57"/>
              <a:gd name="T61" fmla="*/ 2147483646 h 46"/>
              <a:gd name="T62" fmla="*/ 2147483646 w 57"/>
              <a:gd name="T63" fmla="*/ 2147483646 h 46"/>
              <a:gd name="T64" fmla="*/ 2147483646 w 57"/>
              <a:gd name="T65" fmla="*/ 2147483646 h 46"/>
              <a:gd name="T66" fmla="*/ 2147483646 w 57"/>
              <a:gd name="T67" fmla="*/ 2147483646 h 46"/>
              <a:gd name="T68" fmla="*/ 2147483646 w 57"/>
              <a:gd name="T69" fmla="*/ 2147483646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
              <a:gd name="T106" fmla="*/ 0 h 46"/>
              <a:gd name="T107" fmla="*/ 57 w 57"/>
              <a:gd name="T108" fmla="*/ 46 h 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defRPr/>
            </a:pPr>
            <a:endParaRPr lang="zh-CN" altLang="en-US">
              <a:solidFill>
                <a:schemeClr val="tx1">
                  <a:lumMod val="75000"/>
                </a:schemeClr>
              </a:solidFill>
            </a:endParaRPr>
          </a:p>
        </p:txBody>
      </p:sp>
      <p:sp>
        <p:nvSpPr>
          <p:cNvPr id="11273" name="稻壳儿小白白(http://dwz.cn/Wu2UP)"/>
          <p:cNvSpPr>
            <a:spLocks noEditPoints="1"/>
          </p:cNvSpPr>
          <p:nvPr/>
        </p:nvSpPr>
        <p:spPr bwMode="auto">
          <a:xfrm>
            <a:off x="5975985" y="1760220"/>
            <a:ext cx="400050" cy="389890"/>
          </a:xfrm>
          <a:custGeom>
            <a:avLst/>
            <a:gdLst>
              <a:gd name="T0" fmla="*/ 2147483646 w 64"/>
              <a:gd name="T1" fmla="*/ 2147483646 h 63"/>
              <a:gd name="T2" fmla="*/ 2147483646 w 64"/>
              <a:gd name="T3" fmla="*/ 2147483646 h 63"/>
              <a:gd name="T4" fmla="*/ 2147483646 w 64"/>
              <a:gd name="T5" fmla="*/ 2147483646 h 63"/>
              <a:gd name="T6" fmla="*/ 2147483646 w 64"/>
              <a:gd name="T7" fmla="*/ 2147483646 h 63"/>
              <a:gd name="T8" fmla="*/ 0 w 64"/>
              <a:gd name="T9" fmla="*/ 2147483646 h 63"/>
              <a:gd name="T10" fmla="*/ 2147483646 w 64"/>
              <a:gd name="T11" fmla="*/ 0 h 63"/>
              <a:gd name="T12" fmla="*/ 2147483646 w 64"/>
              <a:gd name="T13" fmla="*/ 2147483646 h 63"/>
              <a:gd name="T14" fmla="*/ 2147483646 w 64"/>
              <a:gd name="T15" fmla="*/ 2147483646 h 63"/>
              <a:gd name="T16" fmla="*/ 2147483646 w 64"/>
              <a:gd name="T17" fmla="*/ 2147483646 h 63"/>
              <a:gd name="T18" fmla="*/ 2147483646 w 64"/>
              <a:gd name="T19" fmla="*/ 2147483646 h 63"/>
              <a:gd name="T20" fmla="*/ 2147483646 w 64"/>
              <a:gd name="T21" fmla="*/ 2147483646 h 63"/>
              <a:gd name="T22" fmla="*/ 2147483646 w 64"/>
              <a:gd name="T23" fmla="*/ 2147483646 h 63"/>
              <a:gd name="T24" fmla="*/ 2147483646 w 64"/>
              <a:gd name="T25" fmla="*/ 2147483646 h 63"/>
              <a:gd name="T26" fmla="*/ 2147483646 w 64"/>
              <a:gd name="T27" fmla="*/ 2147483646 h 63"/>
              <a:gd name="T28" fmla="*/ 2147483646 w 64"/>
              <a:gd name="T29" fmla="*/ 2147483646 h 63"/>
              <a:gd name="T30" fmla="*/ 2147483646 w 64"/>
              <a:gd name="T31" fmla="*/ 2147483646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63"/>
              <a:gd name="T50" fmla="*/ 64 w 64"/>
              <a:gd name="T51" fmla="*/ 63 h 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defRPr/>
            </a:pPr>
            <a:endParaRPr lang="zh-CN" altLang="en-US">
              <a:solidFill>
                <a:schemeClr val="tx1">
                  <a:lumMod val="75000"/>
                </a:schemeClr>
              </a:solidFill>
            </a:endParaRPr>
          </a:p>
        </p:txBody>
      </p:sp>
      <p:sp>
        <p:nvSpPr>
          <p:cNvPr id="11274" name="稻壳儿小白白(http://dwz.cn/Wu2UP)"/>
          <p:cNvSpPr>
            <a:spLocks noEditPoints="1"/>
          </p:cNvSpPr>
          <p:nvPr/>
        </p:nvSpPr>
        <p:spPr bwMode="auto">
          <a:xfrm>
            <a:off x="3623310" y="3404870"/>
            <a:ext cx="476250" cy="354965"/>
          </a:xfrm>
          <a:custGeom>
            <a:avLst/>
            <a:gdLst>
              <a:gd name="T0" fmla="*/ 2147483646 w 158"/>
              <a:gd name="T1" fmla="*/ 2147483646 h 119"/>
              <a:gd name="T2" fmla="*/ 0 w 158"/>
              <a:gd name="T3" fmla="*/ 2147483646 h 119"/>
              <a:gd name="T4" fmla="*/ 0 w 158"/>
              <a:gd name="T5" fmla="*/ 0 h 119"/>
              <a:gd name="T6" fmla="*/ 2147483646 w 158"/>
              <a:gd name="T7" fmla="*/ 0 h 119"/>
              <a:gd name="T8" fmla="*/ 2147483646 w 158"/>
              <a:gd name="T9" fmla="*/ 2147483646 h 119"/>
              <a:gd name="T10" fmla="*/ 2147483646 w 158"/>
              <a:gd name="T11" fmla="*/ 2147483646 h 119"/>
              <a:gd name="T12" fmla="*/ 2147483646 w 158"/>
              <a:gd name="T13" fmla="*/ 2147483646 h 119"/>
              <a:gd name="T14" fmla="*/ 2147483646 w 158"/>
              <a:gd name="T15" fmla="*/ 2147483646 h 119"/>
              <a:gd name="T16" fmla="*/ 2147483646 w 158"/>
              <a:gd name="T17" fmla="*/ 2147483646 h 119"/>
              <a:gd name="T18" fmla="*/ 2147483646 w 158"/>
              <a:gd name="T19" fmla="*/ 2147483646 h 119"/>
              <a:gd name="T20" fmla="*/ 2147483646 w 158"/>
              <a:gd name="T21" fmla="*/ 2147483646 h 119"/>
              <a:gd name="T22" fmla="*/ 2147483646 w 158"/>
              <a:gd name="T23" fmla="*/ 2147483646 h 119"/>
              <a:gd name="T24" fmla="*/ 2147483646 w 158"/>
              <a:gd name="T25" fmla="*/ 2147483646 h 119"/>
              <a:gd name="T26" fmla="*/ 2147483646 w 158"/>
              <a:gd name="T27" fmla="*/ 2147483646 h 119"/>
              <a:gd name="T28" fmla="*/ 2147483646 w 158"/>
              <a:gd name="T29" fmla="*/ 2147483646 h 119"/>
              <a:gd name="T30" fmla="*/ 2147483646 w 158"/>
              <a:gd name="T31" fmla="*/ 2147483646 h 119"/>
              <a:gd name="T32" fmla="*/ 2147483646 w 158"/>
              <a:gd name="T33" fmla="*/ 2147483646 h 119"/>
              <a:gd name="T34" fmla="*/ 2147483646 w 158"/>
              <a:gd name="T35" fmla="*/ 2147483646 h 119"/>
              <a:gd name="T36" fmla="*/ 2147483646 w 158"/>
              <a:gd name="T37" fmla="*/ 2147483646 h 119"/>
              <a:gd name="T38" fmla="*/ 2147483646 w 158"/>
              <a:gd name="T39" fmla="*/ 2147483646 h 119"/>
              <a:gd name="T40" fmla="*/ 2147483646 w 158"/>
              <a:gd name="T41" fmla="*/ 2147483646 h 119"/>
              <a:gd name="T42" fmla="*/ 2147483646 w 158"/>
              <a:gd name="T43" fmla="*/ 2147483646 h 119"/>
              <a:gd name="T44" fmla="*/ 2147483646 w 158"/>
              <a:gd name="T45" fmla="*/ 2147483646 h 119"/>
              <a:gd name="T46" fmla="*/ 2147483646 w 158"/>
              <a:gd name="T47" fmla="*/ 2147483646 h 119"/>
              <a:gd name="T48" fmla="*/ 2147483646 w 158"/>
              <a:gd name="T49" fmla="*/ 2147483646 h 119"/>
              <a:gd name="T50" fmla="*/ 2147483646 w 158"/>
              <a:gd name="T51" fmla="*/ 2147483646 h 119"/>
              <a:gd name="T52" fmla="*/ 2147483646 w 158"/>
              <a:gd name="T53" fmla="*/ 2147483646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8"/>
              <a:gd name="T82" fmla="*/ 0 h 119"/>
              <a:gd name="T83" fmla="*/ 158 w 158"/>
              <a:gd name="T84" fmla="*/ 119 h 1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defRPr/>
            </a:pPr>
            <a:endParaRPr lang="zh-CN" altLang="en-US">
              <a:solidFill>
                <a:schemeClr val="tx1">
                  <a:lumMod val="75000"/>
                </a:schemeClr>
              </a:solidFill>
            </a:endParaRPr>
          </a:p>
        </p:txBody>
      </p:sp>
      <p:sp>
        <p:nvSpPr>
          <p:cNvPr id="11275" name="稻壳儿小白白(http://dwz.cn/Wu2UP)"/>
          <p:cNvSpPr>
            <a:spLocks noChangeAspect="1" noEditPoints="1"/>
          </p:cNvSpPr>
          <p:nvPr/>
        </p:nvSpPr>
        <p:spPr bwMode="auto">
          <a:xfrm>
            <a:off x="5029200" y="4521200"/>
            <a:ext cx="391160" cy="392430"/>
          </a:xfrm>
          <a:custGeom>
            <a:avLst/>
            <a:gdLst>
              <a:gd name="T0" fmla="*/ 2147483646 w 58"/>
              <a:gd name="T1" fmla="*/ 2147483646 h 58"/>
              <a:gd name="T2" fmla="*/ 2147483646 w 58"/>
              <a:gd name="T3" fmla="*/ 2147483646 h 58"/>
              <a:gd name="T4" fmla="*/ 2147483646 w 58"/>
              <a:gd name="T5" fmla="*/ 2147483646 h 58"/>
              <a:gd name="T6" fmla="*/ 2147483646 w 58"/>
              <a:gd name="T7" fmla="*/ 2147483646 h 58"/>
              <a:gd name="T8" fmla="*/ 2147483646 w 58"/>
              <a:gd name="T9" fmla="*/ 2147483646 h 58"/>
              <a:gd name="T10" fmla="*/ 2147483646 w 58"/>
              <a:gd name="T11" fmla="*/ 2147483646 h 58"/>
              <a:gd name="T12" fmla="*/ 2147483646 w 58"/>
              <a:gd name="T13" fmla="*/ 2147483646 h 58"/>
              <a:gd name="T14" fmla="*/ 2147483646 w 58"/>
              <a:gd name="T15" fmla="*/ 2147483646 h 58"/>
              <a:gd name="T16" fmla="*/ 2147483646 w 58"/>
              <a:gd name="T17" fmla="*/ 2147483646 h 58"/>
              <a:gd name="T18" fmla="*/ 2147483646 w 58"/>
              <a:gd name="T19" fmla="*/ 2147483646 h 58"/>
              <a:gd name="T20" fmla="*/ 2147483646 w 58"/>
              <a:gd name="T21" fmla="*/ 2147483646 h 58"/>
              <a:gd name="T22" fmla="*/ 2147483646 w 58"/>
              <a:gd name="T23" fmla="*/ 2147483646 h 58"/>
              <a:gd name="T24" fmla="*/ 2147483646 w 58"/>
              <a:gd name="T25" fmla="*/ 2147483646 h 58"/>
              <a:gd name="T26" fmla="*/ 2147483646 w 58"/>
              <a:gd name="T27" fmla="*/ 2147483646 h 58"/>
              <a:gd name="T28" fmla="*/ 2147483646 w 58"/>
              <a:gd name="T29" fmla="*/ 2147483646 h 58"/>
              <a:gd name="T30" fmla="*/ 2147483646 w 58"/>
              <a:gd name="T31" fmla="*/ 2147483646 h 58"/>
              <a:gd name="T32" fmla="*/ 2147483646 w 58"/>
              <a:gd name="T33" fmla="*/ 2147483646 h 58"/>
              <a:gd name="T34" fmla="*/ 2147483646 w 58"/>
              <a:gd name="T35" fmla="*/ 2147483646 h 58"/>
              <a:gd name="T36" fmla="*/ 2147483646 w 58"/>
              <a:gd name="T37" fmla="*/ 2147483646 h 58"/>
              <a:gd name="T38" fmla="*/ 2147483646 w 58"/>
              <a:gd name="T39" fmla="*/ 2147483646 h 58"/>
              <a:gd name="T40" fmla="*/ 2147483646 w 58"/>
              <a:gd name="T41" fmla="*/ 2147483646 h 58"/>
              <a:gd name="T42" fmla="*/ 2147483646 w 58"/>
              <a:gd name="T43" fmla="*/ 2147483646 h 58"/>
              <a:gd name="T44" fmla="*/ 2147483646 w 58"/>
              <a:gd name="T45" fmla="*/ 2147483646 h 58"/>
              <a:gd name="T46" fmla="*/ 2147483646 w 58"/>
              <a:gd name="T47" fmla="*/ 2147483646 h 58"/>
              <a:gd name="T48" fmla="*/ 2147483646 w 58"/>
              <a:gd name="T49" fmla="*/ 2147483646 h 58"/>
              <a:gd name="T50" fmla="*/ 2147483646 w 58"/>
              <a:gd name="T51" fmla="*/ 2147483646 h 58"/>
              <a:gd name="T52" fmla="*/ 0 w 58"/>
              <a:gd name="T53" fmla="*/ 2147483646 h 58"/>
              <a:gd name="T54" fmla="*/ 0 w 58"/>
              <a:gd name="T55" fmla="*/ 2147483646 h 58"/>
              <a:gd name="T56" fmla="*/ 2147483646 w 58"/>
              <a:gd name="T57" fmla="*/ 2147483646 h 58"/>
              <a:gd name="T58" fmla="*/ 2147483646 w 58"/>
              <a:gd name="T59" fmla="*/ 2147483646 h 58"/>
              <a:gd name="T60" fmla="*/ 2147483646 w 58"/>
              <a:gd name="T61" fmla="*/ 2147483646 h 58"/>
              <a:gd name="T62" fmla="*/ 2147483646 w 58"/>
              <a:gd name="T63" fmla="*/ 2147483646 h 58"/>
              <a:gd name="T64" fmla="*/ 2147483646 w 58"/>
              <a:gd name="T65" fmla="*/ 2147483646 h 58"/>
              <a:gd name="T66" fmla="*/ 2147483646 w 58"/>
              <a:gd name="T67" fmla="*/ 2147483646 h 58"/>
              <a:gd name="T68" fmla="*/ 2147483646 w 58"/>
              <a:gd name="T69" fmla="*/ 2147483646 h 58"/>
              <a:gd name="T70" fmla="*/ 2147483646 w 58"/>
              <a:gd name="T71" fmla="*/ 2147483646 h 58"/>
              <a:gd name="T72" fmla="*/ 2147483646 w 58"/>
              <a:gd name="T73" fmla="*/ 2147483646 h 58"/>
              <a:gd name="T74" fmla="*/ 2147483646 w 58"/>
              <a:gd name="T75" fmla="*/ 2147483646 h 58"/>
              <a:gd name="T76" fmla="*/ 2147483646 w 58"/>
              <a:gd name="T77" fmla="*/ 2147483646 h 58"/>
              <a:gd name="T78" fmla="*/ 2147483646 w 58"/>
              <a:gd name="T79" fmla="*/ 0 h 58"/>
              <a:gd name="T80" fmla="*/ 2147483646 w 58"/>
              <a:gd name="T81" fmla="*/ 0 h 58"/>
              <a:gd name="T82" fmla="*/ 2147483646 w 58"/>
              <a:gd name="T83" fmla="*/ 2147483646 h 58"/>
              <a:gd name="T84" fmla="*/ 2147483646 w 58"/>
              <a:gd name="T85" fmla="*/ 2147483646 h 58"/>
              <a:gd name="T86" fmla="*/ 2147483646 w 58"/>
              <a:gd name="T87" fmla="*/ 2147483646 h 58"/>
              <a:gd name="T88" fmla="*/ 2147483646 w 58"/>
              <a:gd name="T89" fmla="*/ 2147483646 h 58"/>
              <a:gd name="T90" fmla="*/ 2147483646 w 58"/>
              <a:gd name="T91" fmla="*/ 2147483646 h 58"/>
              <a:gd name="T92" fmla="*/ 2147483646 w 58"/>
              <a:gd name="T93" fmla="*/ 2147483646 h 58"/>
              <a:gd name="T94" fmla="*/ 2147483646 w 58"/>
              <a:gd name="T95" fmla="*/ 2147483646 h 58"/>
              <a:gd name="T96" fmla="*/ 2147483646 w 58"/>
              <a:gd name="T97" fmla="*/ 2147483646 h 58"/>
              <a:gd name="T98" fmla="*/ 2147483646 w 58"/>
              <a:gd name="T99" fmla="*/ 2147483646 h 58"/>
              <a:gd name="T100" fmla="*/ 2147483646 w 58"/>
              <a:gd name="T101" fmla="*/ 2147483646 h 58"/>
              <a:gd name="T102" fmla="*/ 2147483646 w 58"/>
              <a:gd name="T103" fmla="*/ 2147483646 h 58"/>
              <a:gd name="T104" fmla="*/ 2147483646 w 58"/>
              <a:gd name="T105" fmla="*/ 2147483646 h 58"/>
              <a:gd name="T106" fmla="*/ 2147483646 w 58"/>
              <a:gd name="T107" fmla="*/ 2147483646 h 58"/>
              <a:gd name="T108" fmla="*/ 2147483646 w 58"/>
              <a:gd name="T109" fmla="*/ 2147483646 h 58"/>
              <a:gd name="T110" fmla="*/ 2147483646 w 58"/>
              <a:gd name="T111" fmla="*/ 2147483646 h 58"/>
              <a:gd name="T112" fmla="*/ 2147483646 w 58"/>
              <a:gd name="T113" fmla="*/ 2147483646 h 58"/>
              <a:gd name="T114" fmla="*/ 2147483646 w 58"/>
              <a:gd name="T115" fmla="*/ 2147483646 h 58"/>
              <a:gd name="T116" fmla="*/ 2147483646 w 58"/>
              <a:gd name="T117" fmla="*/ 2147483646 h 58"/>
              <a:gd name="T118" fmla="*/ 2147483646 w 58"/>
              <a:gd name="T119" fmla="*/ 2147483646 h 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8"/>
              <a:gd name="T181" fmla="*/ 0 h 58"/>
              <a:gd name="T182" fmla="*/ 58 w 58"/>
              <a:gd name="T183" fmla="*/ 58 h 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defRPr/>
            </a:pPr>
            <a:endParaRPr lang="zh-CN" altLang="en-US">
              <a:solidFill>
                <a:schemeClr val="tx1">
                  <a:lumMod val="75000"/>
                </a:schemeClr>
              </a:solidFill>
            </a:endParaRPr>
          </a:p>
        </p:txBody>
      </p:sp>
      <p:sp>
        <p:nvSpPr>
          <p:cNvPr id="11276" name="稻壳儿小白白(http://dwz.cn/Wu2UP)"/>
          <p:cNvSpPr>
            <a:spLocks noEditPoints="1"/>
          </p:cNvSpPr>
          <p:nvPr/>
        </p:nvSpPr>
        <p:spPr bwMode="auto">
          <a:xfrm>
            <a:off x="8900160" y="4825365"/>
            <a:ext cx="359410" cy="356870"/>
          </a:xfrm>
          <a:custGeom>
            <a:avLst/>
            <a:gdLst>
              <a:gd name="T0" fmla="*/ 2147483646 w 55"/>
              <a:gd name="T1" fmla="*/ 2147483646 h 55"/>
              <a:gd name="T2" fmla="*/ 0 w 55"/>
              <a:gd name="T3" fmla="*/ 2147483646 h 55"/>
              <a:gd name="T4" fmla="*/ 2147483646 w 55"/>
              <a:gd name="T5" fmla="*/ 0 h 55"/>
              <a:gd name="T6" fmla="*/ 2147483646 w 55"/>
              <a:gd name="T7" fmla="*/ 2147483646 h 55"/>
              <a:gd name="T8" fmla="*/ 2147483646 w 55"/>
              <a:gd name="T9" fmla="*/ 2147483646 h 55"/>
              <a:gd name="T10" fmla="*/ 2147483646 w 55"/>
              <a:gd name="T11" fmla="*/ 2147483646 h 55"/>
              <a:gd name="T12" fmla="*/ 2147483646 w 55"/>
              <a:gd name="T13" fmla="*/ 2147483646 h 55"/>
              <a:gd name="T14" fmla="*/ 2147483646 w 55"/>
              <a:gd name="T15" fmla="*/ 2147483646 h 55"/>
              <a:gd name="T16" fmla="*/ 2147483646 w 55"/>
              <a:gd name="T17" fmla="*/ 2147483646 h 55"/>
              <a:gd name="T18" fmla="*/ 2147483646 w 55"/>
              <a:gd name="T19" fmla="*/ 2147483646 h 55"/>
              <a:gd name="T20" fmla="*/ 2147483646 w 55"/>
              <a:gd name="T21" fmla="*/ 2147483646 h 55"/>
              <a:gd name="T22" fmla="*/ 2147483646 w 55"/>
              <a:gd name="T23" fmla="*/ 2147483646 h 55"/>
              <a:gd name="T24" fmla="*/ 2147483646 w 55"/>
              <a:gd name="T25" fmla="*/ 2147483646 h 55"/>
              <a:gd name="T26" fmla="*/ 2147483646 w 55"/>
              <a:gd name="T27" fmla="*/ 2147483646 h 55"/>
              <a:gd name="T28" fmla="*/ 2147483646 w 55"/>
              <a:gd name="T29" fmla="*/ 2147483646 h 55"/>
              <a:gd name="T30" fmla="*/ 2147483646 w 55"/>
              <a:gd name="T31" fmla="*/ 2147483646 h 55"/>
              <a:gd name="T32" fmla="*/ 2147483646 w 55"/>
              <a:gd name="T33" fmla="*/ 2147483646 h 55"/>
              <a:gd name="T34" fmla="*/ 2147483646 w 55"/>
              <a:gd name="T35" fmla="*/ 2147483646 h 55"/>
              <a:gd name="T36" fmla="*/ 2147483646 w 55"/>
              <a:gd name="T37" fmla="*/ 2147483646 h 55"/>
              <a:gd name="T38" fmla="*/ 2147483646 w 55"/>
              <a:gd name="T39" fmla="*/ 2147483646 h 55"/>
              <a:gd name="T40" fmla="*/ 2147483646 w 55"/>
              <a:gd name="T41" fmla="*/ 2147483646 h 55"/>
              <a:gd name="T42" fmla="*/ 2147483646 w 55"/>
              <a:gd name="T43" fmla="*/ 2147483646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
              <a:gd name="T67" fmla="*/ 0 h 55"/>
              <a:gd name="T68" fmla="*/ 55 w 55"/>
              <a:gd name="T69" fmla="*/ 55 h 5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defRPr/>
            </a:pPr>
            <a:endParaRPr lang="zh-CN" altLang="en-US">
              <a:solidFill>
                <a:schemeClr val="tx1">
                  <a:lumMod val="75000"/>
                </a:schemeClr>
              </a:solidFill>
            </a:endParaRPr>
          </a:p>
        </p:txBody>
      </p:sp>
      <p:sp>
        <p:nvSpPr>
          <p:cNvPr id="11277" name="稻壳儿小白白(http://dwz.cn/Wu2UP)"/>
          <p:cNvSpPr txBox="1">
            <a:spLocks noChangeArrowheads="1"/>
          </p:cNvSpPr>
          <p:nvPr/>
        </p:nvSpPr>
        <p:spPr bwMode="auto">
          <a:xfrm>
            <a:off x="3036570" y="1392555"/>
            <a:ext cx="131508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zh-CN" altLang="en-US" sz="1600" b="1" dirty="0">
                <a:solidFill>
                  <a:schemeClr val="tx1">
                    <a:lumMod val="75000"/>
                  </a:schemeClr>
                </a:solidFill>
                <a:sym typeface="Arial" panose="020B0604020202020204" pitchFamily="34" charset="0"/>
              </a:rPr>
              <a:t>暑假集训</a:t>
            </a:r>
            <a:r>
              <a:rPr lang="en-US" altLang="zh-CN" sz="1600" b="1" dirty="0">
                <a:solidFill>
                  <a:schemeClr val="tx1">
                    <a:lumMod val="75000"/>
                  </a:schemeClr>
                </a:solidFill>
                <a:sym typeface="Arial" panose="020B0604020202020204" pitchFamily="34" charset="0"/>
              </a:rPr>
              <a:t>/</a:t>
            </a:r>
            <a:r>
              <a:rPr lang="zh-CN" altLang="en-US" sz="1600" b="1" dirty="0">
                <a:solidFill>
                  <a:schemeClr val="tx1">
                    <a:lumMod val="75000"/>
                  </a:schemeClr>
                </a:solidFill>
                <a:sym typeface="Arial" panose="020B0604020202020204" pitchFamily="34" charset="0"/>
              </a:rPr>
              <a:t>选拔</a:t>
            </a:r>
            <a:endParaRPr lang="zh-CN" altLang="en-US" sz="1600" b="1" dirty="0">
              <a:solidFill>
                <a:schemeClr val="tx1">
                  <a:lumMod val="75000"/>
                </a:schemeClr>
              </a:solidFill>
              <a:sym typeface="Arial" panose="020B0604020202020204" pitchFamily="34" charset="0"/>
            </a:endParaRPr>
          </a:p>
        </p:txBody>
      </p:sp>
      <p:sp>
        <p:nvSpPr>
          <p:cNvPr id="11278" name="稻壳儿小白白(http://dwz.cn/Wu2UP)"/>
          <p:cNvSpPr txBox="1">
            <a:spLocks noChangeArrowheads="1"/>
          </p:cNvSpPr>
          <p:nvPr/>
        </p:nvSpPr>
        <p:spPr bwMode="auto">
          <a:xfrm>
            <a:off x="3092450" y="1684655"/>
            <a:ext cx="1650365" cy="40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en-US" sz="1200">
                <a:sym typeface="+mn-ea"/>
              </a:rPr>
              <a:t>7-8月</a:t>
            </a:r>
            <a:r>
              <a:rPr lang="zh-CN" altLang="en-US" sz="1200">
                <a:sym typeface="+mn-ea"/>
              </a:rPr>
              <a:t>，</a:t>
            </a:r>
            <a:r>
              <a:rPr lang="en-US" sz="1200">
                <a:sym typeface="+mn-ea"/>
              </a:rPr>
              <a:t>校内队伍</a:t>
            </a:r>
            <a:r>
              <a:rPr lang="zh-CN" altLang="en-US" sz="1200">
                <a:sym typeface="+mn-ea"/>
              </a:rPr>
              <a:t>排位</a:t>
            </a:r>
            <a:endParaRPr lang="en-US" sz="1200"/>
          </a:p>
          <a:p>
            <a:pPr eaLnBrk="1" hangingPunct="1">
              <a:spcBef>
                <a:spcPct val="20000"/>
              </a:spcBef>
              <a:buFont typeface="Arial" panose="020B0604020202020204" pitchFamily="34" charset="0"/>
              <a:buNone/>
              <a:defRPr/>
            </a:pPr>
            <a:endParaRPr lang="zh-CN" altLang="en-US" sz="1200" dirty="0">
              <a:solidFill>
                <a:schemeClr val="tx1">
                  <a:lumMod val="75000"/>
                </a:schemeClr>
              </a:solidFill>
              <a:sym typeface="+mn-ea"/>
            </a:endParaRPr>
          </a:p>
        </p:txBody>
      </p:sp>
      <p:sp>
        <p:nvSpPr>
          <p:cNvPr id="11279" name="稻壳儿小白白(http://dwz.cn/Wu2UP)"/>
          <p:cNvSpPr txBox="1">
            <a:spLocks noChangeArrowheads="1"/>
          </p:cNvSpPr>
          <p:nvPr/>
        </p:nvSpPr>
        <p:spPr bwMode="auto">
          <a:xfrm>
            <a:off x="6962140" y="1697355"/>
            <a:ext cx="268414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en-US" sz="1600" b="1">
                <a:solidFill>
                  <a:schemeClr val="tx1">
                    <a:lumMod val="50000"/>
                  </a:schemeClr>
                </a:solidFill>
                <a:sym typeface="+mn-ea"/>
              </a:rPr>
              <a:t>ICPC/CCPC网络赛</a:t>
            </a:r>
            <a:endParaRPr lang="en-US" altLang="zh-CN" sz="1600" b="1" dirty="0">
              <a:solidFill>
                <a:schemeClr val="tx1">
                  <a:lumMod val="50000"/>
                </a:schemeClr>
              </a:solidFill>
              <a:sym typeface="+mn-ea"/>
            </a:endParaRPr>
          </a:p>
        </p:txBody>
      </p:sp>
      <p:sp>
        <p:nvSpPr>
          <p:cNvPr id="11280" name="稻壳儿小白白(http://dwz.cn/Wu2UP)"/>
          <p:cNvSpPr txBox="1">
            <a:spLocks noChangeArrowheads="1"/>
          </p:cNvSpPr>
          <p:nvPr/>
        </p:nvSpPr>
        <p:spPr bwMode="auto">
          <a:xfrm>
            <a:off x="7005955" y="1979930"/>
            <a:ext cx="222758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en-US" sz="1200">
                <a:sym typeface="+mn-ea"/>
              </a:rPr>
              <a:t>8-9月</a:t>
            </a:r>
            <a:r>
              <a:rPr lang="zh-CN" altLang="en-US" sz="1200">
                <a:sym typeface="+mn-ea"/>
              </a:rPr>
              <a:t>，学校间</a:t>
            </a:r>
            <a:r>
              <a:rPr lang="zh-CN" altLang="en-US" sz="1200">
                <a:sym typeface="+mn-ea"/>
              </a:rPr>
              <a:t>排位</a:t>
            </a:r>
            <a:endParaRPr lang="zh-CN" altLang="en-US" sz="1200">
              <a:sym typeface="+mn-ea"/>
            </a:endParaRPr>
          </a:p>
        </p:txBody>
      </p:sp>
      <p:sp>
        <p:nvSpPr>
          <p:cNvPr id="11281" name="稻壳儿小白白(http://dwz.cn/Wu2UP)"/>
          <p:cNvSpPr txBox="1">
            <a:spLocks noChangeArrowheads="1"/>
          </p:cNvSpPr>
          <p:nvPr/>
        </p:nvSpPr>
        <p:spPr bwMode="auto">
          <a:xfrm>
            <a:off x="1328420" y="3318510"/>
            <a:ext cx="181038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buFont typeface="Arial" panose="020B0604020202020204" pitchFamily="34" charset="0"/>
              <a:buNone/>
              <a:defRPr/>
            </a:pPr>
            <a:r>
              <a:rPr lang="en-US" sz="1600" b="1">
                <a:solidFill>
                  <a:schemeClr val="tx1">
                    <a:lumMod val="50000"/>
                  </a:schemeClr>
                </a:solidFill>
                <a:sym typeface="+mn-ea"/>
              </a:rPr>
              <a:t>ICPC/CCPC区域赛</a:t>
            </a:r>
            <a:endParaRPr lang="en-US" altLang="zh-CN" sz="1600" b="1" dirty="0">
              <a:solidFill>
                <a:schemeClr val="tx1">
                  <a:lumMod val="50000"/>
                </a:schemeClr>
              </a:solidFill>
              <a:sym typeface="+mn-ea"/>
            </a:endParaRPr>
          </a:p>
        </p:txBody>
      </p:sp>
      <p:sp>
        <p:nvSpPr>
          <p:cNvPr id="11282" name="稻壳儿小白白(http://dwz.cn/Wu2UP)"/>
          <p:cNvSpPr txBox="1">
            <a:spLocks noChangeArrowheads="1"/>
          </p:cNvSpPr>
          <p:nvPr/>
        </p:nvSpPr>
        <p:spPr bwMode="auto">
          <a:xfrm>
            <a:off x="1670685" y="3602355"/>
            <a:ext cx="146812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buFont typeface="Arial" panose="020B0604020202020204" pitchFamily="34" charset="0"/>
              <a:buNone/>
              <a:defRPr/>
            </a:pPr>
            <a:r>
              <a:rPr lang="en-US" sz="1200">
                <a:sym typeface="+mn-ea"/>
              </a:rPr>
              <a:t>10-12月</a:t>
            </a:r>
            <a:r>
              <a:rPr lang="zh-CN" altLang="en-US" sz="1200">
                <a:sym typeface="+mn-ea"/>
              </a:rPr>
              <a:t>，正式</a:t>
            </a:r>
            <a:r>
              <a:rPr lang="zh-CN" altLang="en-US" sz="1200">
                <a:sym typeface="+mn-ea"/>
              </a:rPr>
              <a:t>比赛</a:t>
            </a:r>
            <a:endParaRPr lang="zh-CN" altLang="en-US" sz="1200">
              <a:sym typeface="+mn-ea"/>
            </a:endParaRPr>
          </a:p>
        </p:txBody>
      </p:sp>
      <p:sp>
        <p:nvSpPr>
          <p:cNvPr id="11283" name="稻壳儿小白白(http://dwz.cn/Wu2UP)"/>
          <p:cNvSpPr txBox="1">
            <a:spLocks noChangeArrowheads="1"/>
          </p:cNvSpPr>
          <p:nvPr/>
        </p:nvSpPr>
        <p:spPr bwMode="auto">
          <a:xfrm>
            <a:off x="6064885" y="4509135"/>
            <a:ext cx="201993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en-US" sz="1600" b="1">
                <a:solidFill>
                  <a:schemeClr val="tx1">
                    <a:lumMod val="50000"/>
                  </a:schemeClr>
                </a:solidFill>
                <a:sym typeface="+mn-ea"/>
              </a:rPr>
              <a:t>EC </a:t>
            </a:r>
            <a:r>
              <a:rPr lang="en-US" sz="1600" b="1">
                <a:solidFill>
                  <a:schemeClr val="tx1">
                    <a:lumMod val="50000"/>
                  </a:schemeClr>
                </a:solidFill>
                <a:sym typeface="+mn-ea"/>
              </a:rPr>
              <a:t>Final/CCPC Final</a:t>
            </a:r>
            <a:endParaRPr lang="en-US" altLang="zh-CN" sz="1600" b="1" dirty="0">
              <a:solidFill>
                <a:schemeClr val="tx1">
                  <a:lumMod val="50000"/>
                </a:schemeClr>
              </a:solidFill>
              <a:sym typeface="+mn-ea"/>
            </a:endParaRPr>
          </a:p>
        </p:txBody>
      </p:sp>
      <p:sp>
        <p:nvSpPr>
          <p:cNvPr id="11284" name="稻壳儿小白白(http://dwz.cn/Wu2UP)"/>
          <p:cNvSpPr txBox="1">
            <a:spLocks noChangeArrowheads="1"/>
          </p:cNvSpPr>
          <p:nvPr/>
        </p:nvSpPr>
        <p:spPr bwMode="auto">
          <a:xfrm>
            <a:off x="6072505" y="4791710"/>
            <a:ext cx="146685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en-US" sz="1200">
                <a:sym typeface="+mn-ea"/>
              </a:rPr>
              <a:t>优胜队伍参加的更高等级比赛</a:t>
            </a:r>
            <a:endParaRPr lang="en-US" altLang="zh-CN" sz="1200" dirty="0">
              <a:solidFill>
                <a:schemeClr val="tx1">
                  <a:lumMod val="75000"/>
                </a:schemeClr>
              </a:solidFill>
              <a:sym typeface="Arial" panose="020B0604020202020204" pitchFamily="34" charset="0"/>
            </a:endParaRPr>
          </a:p>
        </p:txBody>
      </p:sp>
      <p:sp>
        <p:nvSpPr>
          <p:cNvPr id="11285" name="稻壳儿小白白(http://dwz.cn/Wu2UP)"/>
          <p:cNvSpPr txBox="1">
            <a:spLocks noChangeArrowheads="1"/>
          </p:cNvSpPr>
          <p:nvPr/>
        </p:nvSpPr>
        <p:spPr bwMode="auto">
          <a:xfrm>
            <a:off x="9945370" y="4754880"/>
            <a:ext cx="131508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en-US" altLang="zh-CN" sz="1600" b="1">
                <a:solidFill>
                  <a:schemeClr val="tx1">
                    <a:lumMod val="75000"/>
                  </a:schemeClr>
                </a:solidFill>
                <a:sym typeface="Arial" panose="020B0604020202020204" pitchFamily="34" charset="0"/>
              </a:rPr>
              <a:t>World Final</a:t>
            </a:r>
            <a:endParaRPr lang="en-US" altLang="zh-CN" sz="1600" b="1">
              <a:solidFill>
                <a:schemeClr val="tx1">
                  <a:lumMod val="75000"/>
                </a:schemeClr>
              </a:solidFill>
              <a:sym typeface="Arial" panose="020B0604020202020204" pitchFamily="34" charset="0"/>
            </a:endParaRPr>
          </a:p>
        </p:txBody>
      </p:sp>
      <p:sp>
        <p:nvSpPr>
          <p:cNvPr id="11286" name="稻壳儿小白白(http://dwz.cn/Wu2UP)"/>
          <p:cNvSpPr txBox="1">
            <a:spLocks noChangeArrowheads="1"/>
          </p:cNvSpPr>
          <p:nvPr/>
        </p:nvSpPr>
        <p:spPr bwMode="auto">
          <a:xfrm>
            <a:off x="9954260" y="5036185"/>
            <a:ext cx="146812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zh-CN" altLang="en-US" sz="1200" dirty="0">
                <a:solidFill>
                  <a:schemeClr val="tx1">
                    <a:lumMod val="75000"/>
                  </a:schemeClr>
                </a:solidFill>
                <a:sym typeface="Arial" panose="020B0604020202020204" pitchFamily="34" charset="0"/>
              </a:rPr>
              <a:t>世界顶尖水平的</a:t>
            </a:r>
            <a:r>
              <a:rPr lang="zh-CN" altLang="en-US" sz="1200" dirty="0">
                <a:solidFill>
                  <a:schemeClr val="tx1">
                    <a:lumMod val="75000"/>
                  </a:schemeClr>
                </a:solidFill>
                <a:sym typeface="Arial" panose="020B0604020202020204" pitchFamily="34" charset="0"/>
              </a:rPr>
              <a:t>比赛</a:t>
            </a:r>
            <a:endParaRPr lang="zh-CN" altLang="en-US" sz="1200" dirty="0">
              <a:solidFill>
                <a:schemeClr val="tx1">
                  <a:lumMod val="75000"/>
                </a:schemeClr>
              </a:solidFill>
              <a:sym typeface="Arial" panose="020B060402020202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训练和</a:t>
            </a:r>
            <a:r>
              <a:rPr lang="zh-CN" altLang="en-US" sz="3600"/>
              <a:t>选拔</a:t>
            </a:r>
            <a:endParaRPr lang="zh-CN" altLang="en-US" sz="3600"/>
          </a:p>
        </p:txBody>
      </p:sp>
      <p:sp>
        <p:nvSpPr>
          <p:cNvPr id="5" name="Text Box 4"/>
          <p:cNvSpPr txBox="1"/>
          <p:nvPr/>
        </p:nvSpPr>
        <p:spPr>
          <a:xfrm>
            <a:off x="8553450" y="3386455"/>
            <a:ext cx="3286125" cy="1198880"/>
          </a:xfrm>
          <a:prstGeom prst="rect">
            <a:avLst/>
          </a:prstGeom>
          <a:noFill/>
        </p:spPr>
        <p:txBody>
          <a:bodyPr wrap="square" rtlCol="0">
            <a:spAutoFit/>
          </a:bodyPr>
          <a:p>
            <a:r>
              <a:rPr lang="zh-CN" altLang="en-US" sz="2400"/>
              <a:t>在课余时间（部分的周末和寒暑假）会组织自愿参加的集训</a:t>
            </a:r>
            <a:endParaRPr lang="zh-CN" altLang="en-US" sz="2400"/>
          </a:p>
        </p:txBody>
      </p:sp>
      <p:pic>
        <p:nvPicPr>
          <p:cNvPr id="6" name="Picture 5"/>
          <p:cNvPicPr>
            <a:picLocks noChangeAspect="1"/>
          </p:cNvPicPr>
          <p:nvPr/>
        </p:nvPicPr>
        <p:blipFill>
          <a:blip r:embed="rId1"/>
          <a:srcRect/>
          <a:stretch>
            <a:fillRect/>
          </a:stretch>
        </p:blipFill>
        <p:spPr>
          <a:xfrm>
            <a:off x="928370" y="1421765"/>
            <a:ext cx="7256780" cy="51288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训练和</a:t>
            </a:r>
            <a:r>
              <a:rPr lang="zh-CN" altLang="en-US" sz="3600"/>
              <a:t>选拔</a:t>
            </a:r>
            <a:endParaRPr lang="zh-CN" altLang="en-US" sz="3600"/>
          </a:p>
        </p:txBody>
      </p:sp>
      <p:pic>
        <p:nvPicPr>
          <p:cNvPr id="4"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21615" y="1318895"/>
            <a:ext cx="2809875" cy="5518785"/>
          </a:xfrm>
          <a:prstGeom prst="rect">
            <a:avLst/>
          </a:prstGeom>
          <a:noFill/>
          <a:ln>
            <a:noFill/>
          </a:ln>
        </p:spPr>
      </p:pic>
      <p:sp>
        <p:nvSpPr>
          <p:cNvPr id="5" name="Text Box 4"/>
          <p:cNvSpPr txBox="1"/>
          <p:nvPr/>
        </p:nvSpPr>
        <p:spPr>
          <a:xfrm>
            <a:off x="7094220" y="2522220"/>
            <a:ext cx="5034915" cy="3045460"/>
          </a:xfrm>
          <a:prstGeom prst="rect">
            <a:avLst/>
          </a:prstGeom>
          <a:noFill/>
        </p:spPr>
        <p:txBody>
          <a:bodyPr wrap="square" rtlCol="0">
            <a:spAutoFit/>
          </a:bodyPr>
          <a:p>
            <a:pPr>
              <a:lnSpc>
                <a:spcPct val="120000"/>
              </a:lnSpc>
            </a:pPr>
            <a:r>
              <a:rPr lang="zh-CN" altLang="en-US" sz="2400"/>
              <a:t>训练的形式多样，主要有：</a:t>
            </a:r>
            <a:endParaRPr lang="zh-CN" altLang="en-US" sz="2400"/>
          </a:p>
          <a:p>
            <a:pPr marL="285750" indent="-285750">
              <a:lnSpc>
                <a:spcPct val="120000"/>
              </a:lnSpc>
              <a:buFont typeface="Arial" panose="020B0604020202020204" pitchFamily="34" charset="0"/>
              <a:buChar char="•"/>
            </a:pPr>
            <a:r>
              <a:rPr lang="zh-CN" altLang="en-US" sz="2400"/>
              <a:t>知识点总结</a:t>
            </a:r>
            <a:endParaRPr lang="zh-CN" altLang="en-US" sz="2400"/>
          </a:p>
          <a:p>
            <a:pPr marL="285750" indent="-285750">
              <a:lnSpc>
                <a:spcPct val="120000"/>
              </a:lnSpc>
              <a:buFont typeface="Arial" panose="020B0604020202020204" pitchFamily="34" charset="0"/>
              <a:buChar char="•"/>
            </a:pPr>
            <a:r>
              <a:rPr lang="zh-CN" altLang="en-US" sz="2400"/>
              <a:t>杂题选讲</a:t>
            </a:r>
            <a:endParaRPr lang="zh-CN" altLang="en-US" sz="2400"/>
          </a:p>
          <a:p>
            <a:pPr marL="285750" indent="-285750">
              <a:lnSpc>
                <a:spcPct val="120000"/>
              </a:lnSpc>
              <a:buFont typeface="Arial" panose="020B0604020202020204" pitchFamily="34" charset="0"/>
              <a:buChar char="•"/>
            </a:pPr>
            <a:r>
              <a:rPr lang="zh-CN" altLang="en-US" sz="2400"/>
              <a:t>模拟正式比赛</a:t>
            </a:r>
            <a:endParaRPr lang="zh-CN" altLang="en-US" sz="2400"/>
          </a:p>
          <a:p>
            <a:pPr marL="285750" indent="-285750">
              <a:lnSpc>
                <a:spcPct val="120000"/>
              </a:lnSpc>
              <a:buFont typeface="Arial" panose="020B0604020202020204" pitchFamily="34" charset="0"/>
              <a:buChar char="•"/>
            </a:pPr>
            <a:r>
              <a:rPr lang="zh-CN" altLang="en-US" sz="2400"/>
              <a:t>参加</a:t>
            </a:r>
            <a:r>
              <a:rPr lang="en-US" altLang="zh-CN" sz="2400"/>
              <a:t>OJ</a:t>
            </a:r>
            <a:r>
              <a:rPr lang="zh-CN" altLang="en-US" sz="2400"/>
              <a:t>上的定期比赛</a:t>
            </a:r>
            <a:endParaRPr lang="zh-CN" altLang="en-US" sz="2400"/>
          </a:p>
          <a:p>
            <a:pPr marL="285750" indent="-285750">
              <a:buFont typeface="Arial" panose="020B0604020202020204" pitchFamily="34" charset="0"/>
              <a:buChar char="•"/>
            </a:pPr>
            <a:endParaRPr lang="zh-CN" altLang="en-US" sz="2400"/>
          </a:p>
          <a:p>
            <a:pPr marL="0" indent="0">
              <a:buFont typeface="Arial" panose="020B0604020202020204" pitchFamily="34" charset="0"/>
              <a:buNone/>
            </a:pPr>
            <a:r>
              <a:rPr lang="zh-CN" altLang="en-US" sz="2400"/>
              <a:t>开设了</a:t>
            </a:r>
            <a:r>
              <a:rPr lang="en-US" altLang="zh-CN" sz="2400"/>
              <a:t>B</a:t>
            </a:r>
            <a:r>
              <a:rPr lang="zh-CN" altLang="en-US" sz="2400"/>
              <a:t>站账号，用于</a:t>
            </a:r>
            <a:r>
              <a:rPr lang="zh-CN" altLang="en-US" sz="2400"/>
              <a:t>上传讲课</a:t>
            </a:r>
            <a:r>
              <a:rPr lang="zh-CN" altLang="en-US" sz="2400"/>
              <a:t>录像</a:t>
            </a:r>
            <a:endParaRPr lang="zh-CN" altLang="en-US" sz="2400"/>
          </a:p>
        </p:txBody>
      </p:sp>
      <p:pic>
        <p:nvPicPr>
          <p:cNvPr id="8" name="Picture 7"/>
          <p:cNvPicPr>
            <a:picLocks noChangeAspect="1"/>
          </p:cNvPicPr>
          <p:nvPr/>
        </p:nvPicPr>
        <p:blipFill>
          <a:blip r:embed="rId2"/>
          <a:stretch>
            <a:fillRect/>
          </a:stretch>
        </p:blipFill>
        <p:spPr>
          <a:xfrm>
            <a:off x="3255010" y="1318895"/>
            <a:ext cx="3253740" cy="2367280"/>
          </a:xfrm>
          <a:prstGeom prst="rect">
            <a:avLst/>
          </a:prstGeom>
        </p:spPr>
      </p:pic>
      <p:pic>
        <p:nvPicPr>
          <p:cNvPr id="9" name="Picture 8"/>
          <p:cNvPicPr>
            <a:picLocks noChangeAspect="1"/>
          </p:cNvPicPr>
          <p:nvPr/>
        </p:nvPicPr>
        <p:blipFill>
          <a:blip r:embed="rId3"/>
          <a:srcRect/>
          <a:stretch>
            <a:fillRect/>
          </a:stretch>
        </p:blipFill>
        <p:spPr>
          <a:xfrm>
            <a:off x="3255010" y="3800475"/>
            <a:ext cx="3253740" cy="30346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训练和</a:t>
            </a:r>
            <a:r>
              <a:rPr lang="zh-CN" altLang="en-US" sz="3600"/>
              <a:t>选拔</a:t>
            </a:r>
            <a:endParaRPr lang="zh-CN" altLang="en-US" sz="3600"/>
          </a:p>
        </p:txBody>
      </p:sp>
      <p:pic>
        <p:nvPicPr>
          <p:cNvPr id="2" name="Picture 1"/>
          <p:cNvPicPr>
            <a:picLocks noChangeAspect="1"/>
          </p:cNvPicPr>
          <p:nvPr/>
        </p:nvPicPr>
        <p:blipFill>
          <a:blip r:embed="rId1"/>
          <a:stretch>
            <a:fillRect/>
          </a:stretch>
        </p:blipFill>
        <p:spPr>
          <a:xfrm>
            <a:off x="589915" y="1514475"/>
            <a:ext cx="6724650" cy="4925695"/>
          </a:xfrm>
          <a:prstGeom prst="rect">
            <a:avLst/>
          </a:prstGeom>
        </p:spPr>
      </p:pic>
      <p:pic>
        <p:nvPicPr>
          <p:cNvPr id="3" name="Picture 2"/>
          <p:cNvPicPr>
            <a:picLocks noChangeAspect="1"/>
          </p:cNvPicPr>
          <p:nvPr/>
        </p:nvPicPr>
        <p:blipFill>
          <a:blip r:embed="rId2"/>
          <a:stretch>
            <a:fillRect/>
          </a:stretch>
        </p:blipFill>
        <p:spPr>
          <a:xfrm>
            <a:off x="7641590" y="1280795"/>
            <a:ext cx="3865245" cy="53924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训练和</a:t>
            </a:r>
            <a:r>
              <a:rPr lang="zh-CN" altLang="en-US" sz="3600"/>
              <a:t>选拔</a:t>
            </a:r>
            <a:endParaRPr lang="zh-CN" altLang="en-US" sz="3600"/>
          </a:p>
        </p:txBody>
      </p:sp>
      <p:sp>
        <p:nvSpPr>
          <p:cNvPr id="5" name="Text Box 4"/>
          <p:cNvSpPr txBox="1"/>
          <p:nvPr/>
        </p:nvSpPr>
        <p:spPr>
          <a:xfrm>
            <a:off x="257810" y="2365375"/>
            <a:ext cx="3814445" cy="2676525"/>
          </a:xfrm>
          <a:prstGeom prst="rect">
            <a:avLst/>
          </a:prstGeom>
          <a:noFill/>
        </p:spPr>
        <p:txBody>
          <a:bodyPr wrap="square" rtlCol="0">
            <a:spAutoFit/>
          </a:bodyPr>
          <a:p>
            <a:pPr marL="0" indent="0">
              <a:buFont typeface="Arial" panose="020B0604020202020204" pitchFamily="34" charset="0"/>
              <a:buNone/>
            </a:pPr>
            <a:r>
              <a:rPr lang="zh-CN" altLang="en-US" sz="2400"/>
              <a:t>暑假集训</a:t>
            </a:r>
            <a:r>
              <a:rPr lang="en-US" altLang="zh-CN" sz="2400"/>
              <a:t> / </a:t>
            </a:r>
            <a:r>
              <a:rPr lang="zh-CN" altLang="en-US" sz="2400"/>
              <a:t>选拔</a:t>
            </a:r>
            <a:endParaRPr lang="zh-CN" altLang="en-US" sz="2400"/>
          </a:p>
          <a:p>
            <a:pPr marL="0" indent="0">
              <a:buFont typeface="Arial" panose="020B0604020202020204" pitchFamily="34" charset="0"/>
              <a:buNone/>
            </a:pPr>
            <a:endParaRPr lang="zh-CN" altLang="en-US" sz="2400"/>
          </a:p>
          <a:p>
            <a:pPr marL="0" indent="0">
              <a:buFont typeface="Arial" panose="020B0604020202020204" pitchFamily="34" charset="0"/>
              <a:buNone/>
            </a:pPr>
            <a:r>
              <a:rPr lang="zh-CN" altLang="en-US" sz="2400"/>
              <a:t>通过</a:t>
            </a:r>
            <a:r>
              <a:rPr lang="en-US" altLang="zh-CN" sz="2400"/>
              <a:t>15-20</a:t>
            </a:r>
            <a:r>
              <a:rPr lang="zh-CN" altLang="en-US" sz="2400"/>
              <a:t>场模拟赛，决定校内的队伍</a:t>
            </a:r>
            <a:r>
              <a:rPr lang="zh-CN" altLang="en-US" sz="2400"/>
              <a:t>排名</a:t>
            </a:r>
            <a:endParaRPr lang="zh-CN" altLang="en-US" sz="2400"/>
          </a:p>
          <a:p>
            <a:pPr marL="0" indent="0">
              <a:buFont typeface="Arial" panose="020B0604020202020204" pitchFamily="34" charset="0"/>
              <a:buNone/>
            </a:pPr>
            <a:endParaRPr lang="zh-CN" altLang="en-US" sz="2400"/>
          </a:p>
          <a:p>
            <a:pPr marL="0" indent="0">
              <a:buFont typeface="Arial" panose="020B0604020202020204" pitchFamily="34" charset="0"/>
              <a:buNone/>
            </a:pPr>
            <a:r>
              <a:rPr lang="zh-CN" altLang="en-US" sz="2400"/>
              <a:t>进而决定下一赛季的名额</a:t>
            </a:r>
            <a:r>
              <a:rPr lang="en-US" altLang="zh-CN" sz="2400"/>
              <a:t> / </a:t>
            </a:r>
            <a:r>
              <a:rPr lang="zh-CN" altLang="en-US" sz="2400"/>
              <a:t>参赛</a:t>
            </a:r>
            <a:r>
              <a:rPr lang="zh-CN" altLang="en-US" sz="2400"/>
              <a:t>资格</a:t>
            </a:r>
            <a:endParaRPr lang="zh-CN" altLang="en-US" sz="2400"/>
          </a:p>
        </p:txBody>
      </p:sp>
      <p:pic>
        <p:nvPicPr>
          <p:cNvPr id="2" name="Picture 1" descr="QQ图片20230102002938"/>
          <p:cNvPicPr>
            <a:picLocks noChangeAspect="1"/>
          </p:cNvPicPr>
          <p:nvPr/>
        </p:nvPicPr>
        <p:blipFill>
          <a:blip r:embed="rId1"/>
          <a:stretch>
            <a:fillRect/>
          </a:stretch>
        </p:blipFill>
        <p:spPr>
          <a:xfrm>
            <a:off x="4072255" y="1792605"/>
            <a:ext cx="7835265" cy="39719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训练和</a:t>
            </a:r>
            <a:r>
              <a:rPr lang="zh-CN" altLang="en-US" sz="3600"/>
              <a:t>选拔</a:t>
            </a:r>
            <a:endParaRPr lang="zh-CN" altLang="en-US" sz="3600"/>
          </a:p>
        </p:txBody>
      </p:sp>
      <p:pic>
        <p:nvPicPr>
          <p:cNvPr id="4" name="Picture 3"/>
          <p:cNvPicPr>
            <a:picLocks noChangeAspect="1"/>
          </p:cNvPicPr>
          <p:nvPr/>
        </p:nvPicPr>
        <p:blipFill>
          <a:blip r:embed="rId1"/>
          <a:srcRect/>
          <a:stretch>
            <a:fillRect/>
          </a:stretch>
        </p:blipFill>
        <p:spPr>
          <a:xfrm>
            <a:off x="8147685" y="1838960"/>
            <a:ext cx="3913505" cy="4295775"/>
          </a:xfrm>
          <a:prstGeom prst="rect">
            <a:avLst/>
          </a:prstGeom>
        </p:spPr>
      </p:pic>
      <p:pic>
        <p:nvPicPr>
          <p:cNvPr id="3" name="Picture 2"/>
          <p:cNvPicPr>
            <a:picLocks noChangeAspect="1"/>
          </p:cNvPicPr>
          <p:nvPr/>
        </p:nvPicPr>
        <p:blipFill>
          <a:blip r:embed="rId2"/>
          <a:srcRect/>
          <a:stretch>
            <a:fillRect/>
          </a:stretch>
        </p:blipFill>
        <p:spPr>
          <a:xfrm>
            <a:off x="4305935" y="1838960"/>
            <a:ext cx="3627120" cy="4295775"/>
          </a:xfrm>
          <a:prstGeom prst="rect">
            <a:avLst/>
          </a:prstGeom>
        </p:spPr>
      </p:pic>
      <p:pic>
        <p:nvPicPr>
          <p:cNvPr id="2" name="Picture 1"/>
          <p:cNvPicPr>
            <a:picLocks noChangeAspect="1"/>
          </p:cNvPicPr>
          <p:nvPr/>
        </p:nvPicPr>
        <p:blipFill>
          <a:blip r:embed="rId3"/>
          <a:srcRect/>
          <a:stretch>
            <a:fillRect/>
          </a:stretch>
        </p:blipFill>
        <p:spPr>
          <a:xfrm>
            <a:off x="63500" y="1838960"/>
            <a:ext cx="4028440" cy="42957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训练和</a:t>
            </a:r>
            <a:r>
              <a:rPr lang="zh-CN" altLang="en-US" sz="3600"/>
              <a:t>选拔</a:t>
            </a:r>
            <a:endParaRPr lang="zh-CN" altLang="en-US" sz="3600"/>
          </a:p>
        </p:txBody>
      </p:sp>
      <p:graphicFrame>
        <p:nvGraphicFramePr>
          <p:cNvPr id="6" name="Chart 5"/>
          <p:cNvGraphicFramePr/>
          <p:nvPr/>
        </p:nvGraphicFramePr>
        <p:xfrm>
          <a:off x="625475" y="1280795"/>
          <a:ext cx="11222355" cy="537591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命题和筹办</a:t>
            </a:r>
            <a:r>
              <a:rPr lang="zh-CN" altLang="en-US" sz="3600"/>
              <a:t>比赛</a:t>
            </a:r>
            <a:endParaRPr lang="zh-CN" altLang="en-US" sz="3600"/>
          </a:p>
        </p:txBody>
      </p:sp>
      <p:pic>
        <p:nvPicPr>
          <p:cNvPr id="3" name="Picture 2"/>
          <p:cNvPicPr>
            <a:picLocks noChangeAspect="1"/>
          </p:cNvPicPr>
          <p:nvPr/>
        </p:nvPicPr>
        <p:blipFill>
          <a:blip r:embed="rId1"/>
          <a:stretch>
            <a:fillRect/>
          </a:stretch>
        </p:blipFill>
        <p:spPr>
          <a:xfrm>
            <a:off x="8843010" y="985520"/>
            <a:ext cx="3190240" cy="5672455"/>
          </a:xfrm>
          <a:prstGeom prst="rect">
            <a:avLst/>
          </a:prstGeom>
        </p:spPr>
      </p:pic>
      <p:pic>
        <p:nvPicPr>
          <p:cNvPr id="4" name="Picture 3"/>
          <p:cNvPicPr>
            <a:picLocks noChangeAspect="1"/>
          </p:cNvPicPr>
          <p:nvPr/>
        </p:nvPicPr>
        <p:blipFill>
          <a:blip r:embed="rId2"/>
          <a:srcRect/>
          <a:stretch>
            <a:fillRect/>
          </a:stretch>
        </p:blipFill>
        <p:spPr>
          <a:xfrm>
            <a:off x="3862070" y="1581150"/>
            <a:ext cx="4574540" cy="5076825"/>
          </a:xfrm>
          <a:prstGeom prst="rect">
            <a:avLst/>
          </a:prstGeom>
        </p:spPr>
      </p:pic>
      <p:sp>
        <p:nvSpPr>
          <p:cNvPr id="2" name="Text Box 1"/>
          <p:cNvSpPr txBox="1"/>
          <p:nvPr/>
        </p:nvSpPr>
        <p:spPr>
          <a:xfrm>
            <a:off x="232410" y="1909445"/>
            <a:ext cx="3470275" cy="1568450"/>
          </a:xfrm>
          <a:prstGeom prst="rect">
            <a:avLst/>
          </a:prstGeom>
          <a:noFill/>
        </p:spPr>
        <p:txBody>
          <a:bodyPr wrap="square" rtlCol="0">
            <a:spAutoFit/>
          </a:bodyPr>
          <a:p>
            <a:r>
              <a:rPr lang="zh-CN" altLang="en-US" sz="2400"/>
              <a:t>负责湖北省大学生程序设计竞赛和武汉大学新生程序设计竞赛的命题和筹办工作。</a:t>
            </a:r>
            <a:endParaRPr lang="zh-CN" altLang="en-US" sz="2400"/>
          </a:p>
        </p:txBody>
      </p:sp>
      <p:pic>
        <p:nvPicPr>
          <p:cNvPr id="5" name="Picture 4"/>
          <p:cNvPicPr>
            <a:picLocks noChangeAspect="1"/>
          </p:cNvPicPr>
          <p:nvPr/>
        </p:nvPicPr>
        <p:blipFill>
          <a:blip r:embed="rId3"/>
          <a:stretch>
            <a:fillRect/>
          </a:stretch>
        </p:blipFill>
        <p:spPr>
          <a:xfrm>
            <a:off x="204470" y="3918585"/>
            <a:ext cx="3526790" cy="20732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命题和筹办</a:t>
            </a:r>
            <a:r>
              <a:rPr lang="zh-CN" altLang="en-US" sz="3600"/>
              <a:t>比赛</a:t>
            </a:r>
            <a:endParaRPr lang="zh-CN" altLang="en-US" sz="3600"/>
          </a:p>
        </p:txBody>
      </p:sp>
      <p:pic>
        <p:nvPicPr>
          <p:cNvPr id="2" name="Picture 1"/>
          <p:cNvPicPr>
            <a:picLocks noChangeAspect="1"/>
          </p:cNvPicPr>
          <p:nvPr/>
        </p:nvPicPr>
        <p:blipFill>
          <a:blip r:embed="rId1"/>
          <a:srcRect/>
          <a:stretch>
            <a:fillRect/>
          </a:stretch>
        </p:blipFill>
        <p:spPr>
          <a:xfrm>
            <a:off x="2002155" y="1812290"/>
            <a:ext cx="8770620" cy="480441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命题和筹办</a:t>
            </a:r>
            <a:r>
              <a:rPr lang="zh-CN" altLang="en-US" sz="3600"/>
              <a:t>比赛</a:t>
            </a:r>
            <a:endParaRPr lang="zh-CN" altLang="en-US" sz="3600"/>
          </a:p>
        </p:txBody>
      </p:sp>
      <p:pic>
        <p:nvPicPr>
          <p:cNvPr id="5" name="Picture 4"/>
          <p:cNvPicPr>
            <a:picLocks noChangeAspect="1"/>
          </p:cNvPicPr>
          <p:nvPr/>
        </p:nvPicPr>
        <p:blipFill>
          <a:blip r:embed="rId1"/>
          <a:srcRect/>
          <a:stretch>
            <a:fillRect/>
          </a:stretch>
        </p:blipFill>
        <p:spPr>
          <a:xfrm>
            <a:off x="2022475" y="1959610"/>
            <a:ext cx="8147685" cy="43287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764790" y="1656080"/>
            <a:ext cx="6659880" cy="460375"/>
          </a:xfrm>
          <a:prstGeom prst="rect">
            <a:avLst/>
          </a:prstGeom>
          <a:noFill/>
        </p:spPr>
        <p:txBody>
          <a:bodyPr wrap="square" rtlCol="0">
            <a:spAutoFit/>
          </a:bodyPr>
          <a:p>
            <a:pPr algn="l"/>
            <a:r>
              <a:rPr lang="zh-CN" altLang="en-US" sz="2400"/>
              <a:t>社团有一间活动室，用于在课余时间进行</a:t>
            </a:r>
            <a:r>
              <a:rPr lang="zh-CN" altLang="en-US" sz="2400"/>
              <a:t>训练</a:t>
            </a:r>
            <a:endParaRPr lang="zh-CN" altLang="en-US" sz="2400"/>
          </a:p>
        </p:txBody>
      </p:sp>
      <p:pic>
        <p:nvPicPr>
          <p:cNvPr id="2" name="Picture 1"/>
          <p:cNvPicPr>
            <a:picLocks noChangeAspect="1"/>
          </p:cNvPicPr>
          <p:nvPr/>
        </p:nvPicPr>
        <p:blipFill>
          <a:blip r:embed="rId1"/>
          <a:stretch>
            <a:fillRect/>
          </a:stretch>
        </p:blipFill>
        <p:spPr>
          <a:xfrm>
            <a:off x="2389505" y="2859405"/>
            <a:ext cx="7410450" cy="3334385"/>
          </a:xfrm>
          <a:prstGeom prst="rect">
            <a:avLst/>
          </a:prstGeom>
        </p:spPr>
      </p:pic>
      <p:sp>
        <p:nvSpPr>
          <p:cNvPr id="5" name="Text Box 4"/>
          <p:cNvSpPr txBox="1"/>
          <p:nvPr/>
        </p:nvSpPr>
        <p:spPr>
          <a:xfrm>
            <a:off x="-635" y="657225"/>
            <a:ext cx="12192635" cy="645160"/>
          </a:xfrm>
          <a:prstGeom prst="rect">
            <a:avLst/>
          </a:prstGeom>
          <a:noFill/>
        </p:spPr>
        <p:txBody>
          <a:bodyPr wrap="square" rtlCol="0">
            <a:spAutoFit/>
          </a:bodyPr>
          <a:p>
            <a:pPr algn="ctr"/>
            <a:r>
              <a:rPr lang="en-US" sz="3600"/>
              <a:t># </a:t>
            </a:r>
            <a:r>
              <a:rPr lang="zh-CN" altLang="en-US" sz="3600"/>
              <a:t>简介</a:t>
            </a:r>
            <a:endParaRPr lang="zh-CN" altLang="en-US" sz="36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635" y="635635"/>
            <a:ext cx="12192635" cy="645160"/>
          </a:xfrm>
          <a:prstGeom prst="rect">
            <a:avLst/>
          </a:prstGeom>
          <a:noFill/>
        </p:spPr>
        <p:txBody>
          <a:bodyPr wrap="square" rtlCol="0">
            <a:spAutoFit/>
          </a:bodyPr>
          <a:p>
            <a:pPr algn="ctr"/>
            <a:r>
              <a:rPr lang="en-US" sz="3600"/>
              <a:t># </a:t>
            </a:r>
            <a:r>
              <a:rPr lang="zh-CN" altLang="en-US" sz="3600"/>
              <a:t>命题和筹办</a:t>
            </a:r>
            <a:r>
              <a:rPr lang="zh-CN" altLang="en-US" sz="3600"/>
              <a:t>比赛</a:t>
            </a:r>
            <a:endParaRPr lang="zh-CN" altLang="en-US" sz="3600"/>
          </a:p>
        </p:txBody>
      </p:sp>
      <p:pic>
        <p:nvPicPr>
          <p:cNvPr id="2" name="Picture 1"/>
          <p:cNvPicPr>
            <a:picLocks noChangeAspect="1"/>
          </p:cNvPicPr>
          <p:nvPr/>
        </p:nvPicPr>
        <p:blipFill>
          <a:blip r:embed="rId1"/>
          <a:srcRect/>
          <a:stretch>
            <a:fillRect/>
          </a:stretch>
        </p:blipFill>
        <p:spPr>
          <a:xfrm>
            <a:off x="794385" y="1717675"/>
            <a:ext cx="10603865" cy="48253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764790" y="1656080"/>
            <a:ext cx="6659880" cy="460375"/>
          </a:xfrm>
          <a:prstGeom prst="rect">
            <a:avLst/>
          </a:prstGeom>
          <a:noFill/>
        </p:spPr>
        <p:txBody>
          <a:bodyPr wrap="square" rtlCol="0">
            <a:spAutoFit/>
          </a:bodyPr>
          <a:p>
            <a:pPr algn="l"/>
            <a:r>
              <a:rPr lang="zh-CN" altLang="en-US" sz="2400"/>
              <a:t>社团有一间活动室，用于在课余时间进行</a:t>
            </a:r>
            <a:r>
              <a:rPr lang="zh-CN" altLang="en-US" sz="2400"/>
              <a:t>训练</a:t>
            </a:r>
            <a:endParaRPr lang="zh-CN" altLang="en-US" sz="2400"/>
          </a:p>
        </p:txBody>
      </p:sp>
      <p:pic>
        <p:nvPicPr>
          <p:cNvPr id="2" name="Picture 1"/>
          <p:cNvPicPr>
            <a:picLocks noChangeAspect="1"/>
          </p:cNvPicPr>
          <p:nvPr/>
        </p:nvPicPr>
        <p:blipFill>
          <a:blip r:embed="rId1"/>
          <a:stretch>
            <a:fillRect/>
          </a:stretch>
        </p:blipFill>
        <p:spPr>
          <a:xfrm>
            <a:off x="2389505" y="2859405"/>
            <a:ext cx="7410450" cy="3334385"/>
          </a:xfrm>
          <a:prstGeom prst="rect">
            <a:avLst/>
          </a:prstGeom>
        </p:spPr>
      </p:pic>
      <p:pic>
        <p:nvPicPr>
          <p:cNvPr id="4" name="Picture 3"/>
          <p:cNvPicPr>
            <a:picLocks noChangeAspect="1"/>
          </p:cNvPicPr>
          <p:nvPr/>
        </p:nvPicPr>
        <p:blipFill>
          <a:blip r:embed="rId2"/>
          <a:stretch>
            <a:fillRect/>
          </a:stretch>
        </p:blipFill>
        <p:spPr>
          <a:xfrm>
            <a:off x="2389505" y="2859405"/>
            <a:ext cx="7411085" cy="3335020"/>
          </a:xfrm>
          <a:prstGeom prst="rect">
            <a:avLst/>
          </a:prstGeom>
        </p:spPr>
      </p:pic>
      <p:sp>
        <p:nvSpPr>
          <p:cNvPr id="5" name="Text Box 4"/>
          <p:cNvSpPr txBox="1"/>
          <p:nvPr/>
        </p:nvSpPr>
        <p:spPr>
          <a:xfrm>
            <a:off x="-635" y="657225"/>
            <a:ext cx="12192635" cy="645160"/>
          </a:xfrm>
          <a:prstGeom prst="rect">
            <a:avLst/>
          </a:prstGeom>
          <a:noFill/>
        </p:spPr>
        <p:txBody>
          <a:bodyPr wrap="square" rtlCol="0">
            <a:spAutoFit/>
          </a:bodyPr>
          <a:p>
            <a:pPr algn="ctr"/>
            <a:r>
              <a:rPr lang="en-US" sz="3600"/>
              <a:t># </a:t>
            </a:r>
            <a:r>
              <a:rPr lang="zh-CN" altLang="en-US" sz="3600"/>
              <a:t>简介</a:t>
            </a:r>
            <a:endParaRPr lang="zh-CN" altLang="en-US" sz="36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6" name="文本框 2"/>
          <p:cNvSpPr txBox="1">
            <a:spLocks noChangeArrowheads="1"/>
          </p:cNvSpPr>
          <p:nvPr/>
        </p:nvSpPr>
        <p:spPr bwMode="auto">
          <a:xfrm>
            <a:off x="0" y="2466340"/>
            <a:ext cx="12192000"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5400" dirty="0">
                <a:solidFill>
                  <a:schemeClr val="tx1">
                    <a:lumMod val="75000"/>
                  </a:schemeClr>
                </a:solidFill>
                <a:latin typeface="微软雅黑" panose="020B0503020204020204" pitchFamily="34" charset="-122"/>
              </a:rPr>
              <a:t>关于</a:t>
            </a:r>
            <a:r>
              <a:rPr lang="zh-CN" altLang="en-US" sz="5400" dirty="0">
                <a:solidFill>
                  <a:schemeClr val="tx1">
                    <a:lumMod val="75000"/>
                  </a:schemeClr>
                </a:solidFill>
                <a:latin typeface="微软雅黑" panose="020B0503020204020204" pitchFamily="34" charset="-122"/>
              </a:rPr>
              <a:t>程序设计</a:t>
            </a:r>
            <a:endParaRPr lang="zh-CN" altLang="en-US" sz="5400" dirty="0">
              <a:solidFill>
                <a:schemeClr val="tx1">
                  <a:lumMod val="75000"/>
                </a:schemeClr>
              </a:solidFill>
              <a:latin typeface="微软雅黑" panose="020B0503020204020204" pitchFamily="34" charset="-122"/>
            </a:endParaRPr>
          </a:p>
        </p:txBody>
      </p:sp>
      <p:sp>
        <p:nvSpPr>
          <p:cNvPr id="2" name="文本框 2"/>
          <p:cNvSpPr txBox="1">
            <a:spLocks noChangeArrowheads="1"/>
          </p:cNvSpPr>
          <p:nvPr/>
        </p:nvSpPr>
        <p:spPr bwMode="auto">
          <a:xfrm>
            <a:off x="0" y="3947795"/>
            <a:ext cx="12192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50000"/>
                  </a:schemeClr>
                </a:solidFill>
                <a:latin typeface="微软雅黑" panose="020B0503020204020204" pitchFamily="34" charset="-122"/>
              </a:rPr>
              <a:t>Talk is cheap. Show me your code.</a:t>
            </a:r>
            <a:endParaRPr lang="en-US" altLang="zh-CN" sz="2400" dirty="0">
              <a:solidFill>
                <a:schemeClr val="tx1">
                  <a:lumMod val="50000"/>
                </a:schemeClr>
              </a:solidFill>
              <a:latin typeface="微软雅黑" panose="020B0503020204020204" pitchFamily="34" charset="-122"/>
            </a:endParaRPr>
          </a:p>
        </p:txBody>
      </p:sp>
    </p:spTree>
    <p:custDataLst>
      <p:tags r:id="rId2"/>
    </p:custDataLst>
  </p:cSld>
  <p:clrMapOvr>
    <a:masterClrMapping/>
  </p:clrMapOvr>
  <p:transition spd="slow" advTm="3219"/>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19760"/>
            <a:ext cx="12192000" cy="645160"/>
          </a:xfrm>
          <a:prstGeom prst="rect">
            <a:avLst/>
          </a:prstGeom>
          <a:noFill/>
        </p:spPr>
        <p:txBody>
          <a:bodyPr wrap="square" rtlCol="0">
            <a:spAutoFit/>
          </a:bodyPr>
          <a:p>
            <a:pPr algn="ctr"/>
            <a:r>
              <a:rPr lang="en-US" sz="3600"/>
              <a:t># </a:t>
            </a:r>
            <a:r>
              <a:rPr lang="zh-CN" altLang="en-US" sz="3600"/>
              <a:t>程序设计</a:t>
            </a:r>
            <a:endParaRPr lang="zh-CN" altLang="en-US" sz="3600"/>
          </a:p>
        </p:txBody>
      </p:sp>
      <p:sp>
        <p:nvSpPr>
          <p:cNvPr id="2" name="Text Box 1"/>
          <p:cNvSpPr txBox="1"/>
          <p:nvPr/>
        </p:nvSpPr>
        <p:spPr>
          <a:xfrm>
            <a:off x="1139825" y="2266950"/>
            <a:ext cx="4559935" cy="3046095"/>
          </a:xfrm>
          <a:prstGeom prst="rect">
            <a:avLst/>
          </a:prstGeom>
          <a:noFill/>
        </p:spPr>
        <p:txBody>
          <a:bodyPr wrap="square" rtlCol="0">
            <a:spAutoFit/>
          </a:bodyPr>
          <a:p>
            <a:r>
              <a:rPr lang="zh-CN" altLang="en-US" sz="2400"/>
              <a:t>简单地说，程序就是一段指令，告诉计算机要做哪些事，按什么步骤去做。</a:t>
            </a:r>
            <a:endParaRPr lang="zh-CN" altLang="en-US" sz="2400"/>
          </a:p>
          <a:p>
            <a:endParaRPr lang="zh-CN" altLang="en-US" sz="2400"/>
          </a:p>
          <a:p>
            <a:r>
              <a:rPr lang="zh-CN" altLang="en-US" sz="2400"/>
              <a:t>在程序设计竞赛中，选手需要设计出一段程序，对于一定范围内的输入数据，能输出符合</a:t>
            </a:r>
            <a:r>
              <a:rPr lang="zh-CN" altLang="en-US" sz="2400"/>
              <a:t>要求的结果。</a:t>
            </a:r>
            <a:endParaRPr lang="zh-CN" altLang="en-US" sz="2400"/>
          </a:p>
        </p:txBody>
      </p:sp>
      <p:pic>
        <p:nvPicPr>
          <p:cNvPr id="8" name="Picture 7"/>
          <p:cNvPicPr>
            <a:picLocks noChangeAspect="1"/>
          </p:cNvPicPr>
          <p:nvPr/>
        </p:nvPicPr>
        <p:blipFill>
          <a:blip r:embed="rId1"/>
          <a:stretch>
            <a:fillRect/>
          </a:stretch>
        </p:blipFill>
        <p:spPr>
          <a:xfrm>
            <a:off x="6478905" y="1790065"/>
            <a:ext cx="5713095" cy="1229360"/>
          </a:xfrm>
          <a:prstGeom prst="rect">
            <a:avLst/>
          </a:prstGeom>
        </p:spPr>
      </p:pic>
      <p:pic>
        <p:nvPicPr>
          <p:cNvPr id="9" name="Picture 8"/>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6616065" y="3204845"/>
            <a:ext cx="3465195" cy="28517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19760"/>
            <a:ext cx="12192000" cy="645160"/>
          </a:xfrm>
          <a:prstGeom prst="rect">
            <a:avLst/>
          </a:prstGeom>
          <a:noFill/>
        </p:spPr>
        <p:txBody>
          <a:bodyPr wrap="square" rtlCol="0">
            <a:spAutoFit/>
          </a:bodyPr>
          <a:p>
            <a:pPr algn="ctr"/>
            <a:r>
              <a:rPr lang="en-US" sz="3600"/>
              <a:t># </a:t>
            </a:r>
            <a:r>
              <a:rPr lang="zh-CN" altLang="en-US" sz="3600"/>
              <a:t>程序设计</a:t>
            </a:r>
            <a:endParaRPr lang="zh-CN" altLang="en-US" sz="3600"/>
          </a:p>
        </p:txBody>
      </p:sp>
      <p:sp>
        <p:nvSpPr>
          <p:cNvPr id="2" name="Text Box 1"/>
          <p:cNvSpPr txBox="1"/>
          <p:nvPr/>
        </p:nvSpPr>
        <p:spPr>
          <a:xfrm>
            <a:off x="215900" y="1771015"/>
            <a:ext cx="5383530" cy="4154170"/>
          </a:xfrm>
          <a:prstGeom prst="rect">
            <a:avLst/>
          </a:prstGeom>
          <a:noFill/>
        </p:spPr>
        <p:txBody>
          <a:bodyPr wrap="square" rtlCol="0">
            <a:spAutoFit/>
          </a:bodyPr>
          <a:p>
            <a:r>
              <a:rPr lang="zh-CN" altLang="en-US" sz="2400"/>
              <a:t>程序设计完成后，</a:t>
            </a:r>
            <a:r>
              <a:rPr lang="zh-CN" altLang="en-US" sz="2400"/>
              <a:t>需要被提交到</a:t>
            </a:r>
            <a:r>
              <a:rPr lang="en-US" altLang="zh-CN" sz="2400"/>
              <a:t> Online Judge </a:t>
            </a:r>
            <a:r>
              <a:rPr lang="zh-CN" altLang="en-US" sz="2400"/>
              <a:t>（在线评测系统，</a:t>
            </a:r>
            <a:r>
              <a:rPr lang="en-US" altLang="zh-CN" sz="2400"/>
              <a:t>OJ</a:t>
            </a:r>
            <a:r>
              <a:rPr lang="zh-CN" altLang="en-US" sz="2400"/>
              <a:t>）上测试其</a:t>
            </a:r>
            <a:r>
              <a:rPr lang="zh-CN" altLang="en-US" sz="2400"/>
              <a:t>正确性。</a:t>
            </a:r>
            <a:endParaRPr lang="zh-CN" altLang="en-US" sz="2400"/>
          </a:p>
          <a:p>
            <a:endParaRPr lang="zh-CN" altLang="en-US" sz="2400"/>
          </a:p>
          <a:p>
            <a:r>
              <a:rPr lang="zh-CN" altLang="en-US" sz="2400"/>
              <a:t>评测系统会返回正确（</a:t>
            </a:r>
            <a:r>
              <a:rPr lang="en-US" altLang="zh-CN" sz="2400"/>
              <a:t>Accept</a:t>
            </a:r>
            <a:r>
              <a:rPr lang="zh-CN" altLang="en-US" sz="2400"/>
              <a:t>，</a:t>
            </a:r>
            <a:r>
              <a:rPr lang="en-US" altLang="zh-CN" sz="2400"/>
              <a:t>AC</a:t>
            </a:r>
            <a:r>
              <a:rPr lang="zh-CN" altLang="en-US" sz="2400"/>
              <a:t>），错误（Wrong Answer</a:t>
            </a:r>
            <a:r>
              <a:rPr lang="en-US" altLang="zh-CN" sz="2400"/>
              <a:t> / Runtime Error / Time Limit Exceed / ...</a:t>
            </a:r>
            <a:r>
              <a:rPr lang="zh-CN" altLang="en-US" sz="2400"/>
              <a:t>）的评测</a:t>
            </a:r>
            <a:r>
              <a:rPr lang="zh-CN" altLang="en-US" sz="2400"/>
              <a:t>结果。</a:t>
            </a:r>
            <a:endParaRPr lang="zh-CN" altLang="en-US" sz="2400"/>
          </a:p>
          <a:p>
            <a:endParaRPr lang="zh-CN" altLang="en-US" sz="2400"/>
          </a:p>
          <a:p>
            <a:r>
              <a:rPr lang="zh-CN" altLang="en-US" sz="2400"/>
              <a:t>当一个程序能通过所有的测试点时，就算通过了这道</a:t>
            </a:r>
            <a:r>
              <a:rPr lang="zh-CN" altLang="en-US" sz="2400"/>
              <a:t>题目。</a:t>
            </a:r>
            <a:endParaRPr lang="zh-CN" altLang="en-US" sz="2400"/>
          </a:p>
        </p:txBody>
      </p:sp>
      <p:pic>
        <p:nvPicPr>
          <p:cNvPr id="6" name="Picture 5"/>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711190" y="1361440"/>
            <a:ext cx="6399530" cy="2296160"/>
          </a:xfrm>
          <a:prstGeom prst="rect">
            <a:avLst/>
          </a:prstGeom>
        </p:spPr>
      </p:pic>
      <p:pic>
        <p:nvPicPr>
          <p:cNvPr id="7" name="Picture 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628640" y="4063365"/>
            <a:ext cx="6482080" cy="2296160"/>
          </a:xfrm>
          <a:prstGeom prst="rect">
            <a:avLst/>
          </a:prstGeom>
        </p:spPr>
      </p:pic>
      <p:cxnSp>
        <p:nvCxnSpPr>
          <p:cNvPr id="15" name="Straight Arrow Connector 14"/>
          <p:cNvCxnSpPr/>
          <p:nvPr/>
        </p:nvCxnSpPr>
        <p:spPr>
          <a:xfrm>
            <a:off x="8907145" y="3267710"/>
            <a:ext cx="8255" cy="988060"/>
          </a:xfrm>
          <a:prstGeom prst="straightConnector1">
            <a:avLst/>
          </a:prstGeom>
          <a:solidFill>
            <a:schemeClr val="accent1"/>
          </a:solidFill>
          <a:ln w="38100" cap="rnd" cmpd="sng" algn="ctr">
            <a:solidFill>
              <a:schemeClr val="tx1"/>
            </a:solidFill>
            <a:prstDash val="solid"/>
            <a:round/>
            <a:headEnd type="none" w="med" len="med"/>
            <a:tailEnd type="arrow"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0" y="619760"/>
            <a:ext cx="12192000" cy="645160"/>
          </a:xfrm>
          <a:prstGeom prst="rect">
            <a:avLst/>
          </a:prstGeom>
          <a:noFill/>
        </p:spPr>
        <p:txBody>
          <a:bodyPr wrap="square" rtlCol="0">
            <a:spAutoFit/>
          </a:bodyPr>
          <a:p>
            <a:pPr algn="ctr"/>
            <a:r>
              <a:rPr lang="en-US" sz="3600"/>
              <a:t># </a:t>
            </a:r>
            <a:r>
              <a:rPr lang="zh-CN" altLang="en-US" sz="3600"/>
              <a:t>程序设计</a:t>
            </a:r>
            <a:endParaRPr lang="zh-CN" altLang="en-US" sz="3600"/>
          </a:p>
        </p:txBody>
      </p:sp>
      <p:sp>
        <p:nvSpPr>
          <p:cNvPr id="2" name="Text Box 1"/>
          <p:cNvSpPr txBox="1"/>
          <p:nvPr/>
        </p:nvSpPr>
        <p:spPr>
          <a:xfrm>
            <a:off x="609600" y="1761490"/>
            <a:ext cx="4652645" cy="4523105"/>
          </a:xfrm>
          <a:prstGeom prst="rect">
            <a:avLst/>
          </a:prstGeom>
          <a:noFill/>
        </p:spPr>
        <p:txBody>
          <a:bodyPr wrap="square" rtlCol="0">
            <a:spAutoFit/>
          </a:bodyPr>
          <a:p>
            <a:r>
              <a:rPr lang="zh-CN" altLang="en-US" sz="2400"/>
              <a:t>常用的</a:t>
            </a:r>
            <a:r>
              <a:rPr lang="en-US" altLang="zh-CN" sz="2400"/>
              <a:t> Online Judge </a:t>
            </a:r>
            <a:r>
              <a:rPr lang="zh-CN" altLang="en-US" sz="2400"/>
              <a:t>系统有：</a:t>
            </a:r>
            <a:endParaRPr lang="zh-CN" altLang="en-US" sz="2400"/>
          </a:p>
          <a:p>
            <a:pPr marL="342900" indent="-342900">
              <a:buFont typeface="Arial" panose="020B0604020202020204" pitchFamily="34" charset="0"/>
              <a:buChar char="•"/>
            </a:pPr>
            <a:r>
              <a:rPr lang="en-US" altLang="zh-CN" sz="2400"/>
              <a:t>Codeforces</a:t>
            </a:r>
            <a:endParaRPr lang="en-US" altLang="zh-CN" sz="2400"/>
          </a:p>
          <a:p>
            <a:pPr marL="342900" indent="-342900">
              <a:buFont typeface="Arial" panose="020B0604020202020204" pitchFamily="34" charset="0"/>
              <a:buChar char="•"/>
            </a:pPr>
            <a:r>
              <a:rPr lang="en-US" altLang="zh-CN" sz="2400"/>
              <a:t>AtCoder</a:t>
            </a:r>
            <a:endParaRPr lang="en-US" altLang="zh-CN" sz="2400"/>
          </a:p>
          <a:p>
            <a:pPr marL="342900" indent="-342900">
              <a:buFont typeface="Arial" panose="020B0604020202020204" pitchFamily="34" charset="0"/>
              <a:buChar char="•"/>
            </a:pPr>
            <a:r>
              <a:rPr lang="zh-CN" altLang="en-US" sz="2400"/>
              <a:t>洛谷</a:t>
            </a:r>
            <a:endParaRPr lang="zh-CN" altLang="en-US" sz="2400"/>
          </a:p>
          <a:p>
            <a:pPr marL="342900" indent="-342900">
              <a:buFont typeface="Arial" panose="020B0604020202020204" pitchFamily="34" charset="0"/>
              <a:buChar char="•"/>
            </a:pPr>
            <a:r>
              <a:rPr lang="zh-CN" altLang="en-US" sz="2400"/>
              <a:t>杭电</a:t>
            </a:r>
            <a:r>
              <a:rPr lang="en-US" altLang="zh-CN" sz="2400"/>
              <a:t>OJ</a:t>
            </a:r>
            <a:endParaRPr lang="zh-CN" altLang="en-US" sz="2400"/>
          </a:p>
          <a:p>
            <a:pPr marL="342900" indent="-342900">
              <a:buFont typeface="Arial" panose="020B0604020202020204" pitchFamily="34" charset="0"/>
              <a:buChar char="•"/>
            </a:pPr>
            <a:r>
              <a:rPr lang="zh-CN" altLang="en-US" sz="2400"/>
              <a:t>牛客网</a:t>
            </a:r>
            <a:endParaRPr lang="zh-CN" altLang="en-US" sz="2400"/>
          </a:p>
          <a:p>
            <a:pPr marL="342900" indent="-342900">
              <a:buFont typeface="Arial" panose="020B0604020202020204" pitchFamily="34" charset="0"/>
              <a:buChar char="•"/>
            </a:pPr>
            <a:r>
              <a:rPr lang="en-US" altLang="zh-CN" sz="2400"/>
              <a:t>Universal OJ</a:t>
            </a:r>
            <a:endParaRPr lang="en-US" altLang="zh-CN" sz="2400"/>
          </a:p>
          <a:p>
            <a:pPr marL="342900" indent="-342900">
              <a:buFont typeface="Arial" panose="020B0604020202020204" pitchFamily="34" charset="0"/>
              <a:buChar char="•"/>
            </a:pPr>
            <a:r>
              <a:rPr lang="en-US" altLang="zh-CN" sz="2400"/>
              <a:t>Liber OJ</a:t>
            </a:r>
            <a:endParaRPr lang="zh-CN" altLang="en-US" sz="2400"/>
          </a:p>
          <a:p>
            <a:pPr marL="342900" indent="-342900">
              <a:buFont typeface="Arial" panose="020B0604020202020204" pitchFamily="34" charset="0"/>
              <a:buChar char="•"/>
            </a:pPr>
            <a:r>
              <a:rPr lang="zh-CN" altLang="en-US" sz="2400"/>
              <a:t>Virtual Judge</a:t>
            </a:r>
            <a:endParaRPr lang="zh-CN" altLang="en-US" sz="2400"/>
          </a:p>
          <a:p>
            <a:pPr marL="342900" indent="-342900">
              <a:buFont typeface="Arial" panose="020B0604020202020204" pitchFamily="34" charset="0"/>
              <a:buChar char="•"/>
            </a:pPr>
            <a:endParaRPr lang="zh-CN" altLang="en-US" sz="2400"/>
          </a:p>
          <a:p>
            <a:pPr marL="0" indent="0">
              <a:buFont typeface="Arial" panose="020B0604020202020204" pitchFamily="34" charset="0"/>
              <a:buNone/>
            </a:pPr>
            <a:r>
              <a:rPr lang="zh-CN" altLang="en-US" sz="2400"/>
              <a:t>部分</a:t>
            </a:r>
            <a:r>
              <a:rPr lang="en-US" altLang="zh-CN" sz="2400"/>
              <a:t> Online Judge </a:t>
            </a:r>
            <a:r>
              <a:rPr lang="zh-CN" altLang="en-US" sz="2400"/>
              <a:t>开设在国外，题目全部使用英语描述</a:t>
            </a:r>
            <a:endParaRPr lang="zh-CN" altLang="en-US" sz="2400"/>
          </a:p>
        </p:txBody>
      </p:sp>
      <p:pic>
        <p:nvPicPr>
          <p:cNvPr id="103" name="Picture 102"/>
          <p:cNvPicPr/>
          <p:nvPr/>
        </p:nvPicPr>
        <p:blipFill>
          <a:blip r:embed="rId1" r:link="rId2"/>
          <a:stretch>
            <a:fillRect/>
          </a:stretch>
        </p:blipFill>
        <p:spPr>
          <a:xfrm>
            <a:off x="6096000" y="3429000"/>
            <a:ext cx="0" cy="0"/>
          </a:xfrm>
          <a:prstGeom prst="rect">
            <a:avLst/>
          </a:prstGeom>
          <a:noFill/>
          <a:ln w="9525">
            <a:noFill/>
          </a:ln>
        </p:spPr>
      </p:pic>
      <p:pic>
        <p:nvPicPr>
          <p:cNvPr id="3" name="Picture 2"/>
          <p:cNvPicPr>
            <a:picLocks noChangeAspect="1"/>
          </p:cNvPicPr>
          <p:nvPr/>
        </p:nvPicPr>
        <p:blipFill>
          <a:blip r:embed="rId3"/>
          <a:stretch>
            <a:fillRect/>
          </a:stretch>
        </p:blipFill>
        <p:spPr>
          <a:xfrm>
            <a:off x="5633085" y="1606550"/>
            <a:ext cx="4144010" cy="825500"/>
          </a:xfrm>
          <a:prstGeom prst="rect">
            <a:avLst/>
          </a:prstGeom>
        </p:spPr>
      </p:pic>
      <p:pic>
        <p:nvPicPr>
          <p:cNvPr id="4" name="Picture 3"/>
          <p:cNvPicPr>
            <a:picLocks noChangeAspect="1"/>
          </p:cNvPicPr>
          <p:nvPr/>
        </p:nvPicPr>
        <p:blipFill>
          <a:blip r:embed="rId4"/>
          <a:stretch>
            <a:fillRect/>
          </a:stretch>
        </p:blipFill>
        <p:spPr>
          <a:xfrm>
            <a:off x="9897745" y="1841500"/>
            <a:ext cx="2240280" cy="1350645"/>
          </a:xfrm>
          <a:prstGeom prst="rect">
            <a:avLst/>
          </a:prstGeom>
        </p:spPr>
      </p:pic>
      <p:pic>
        <p:nvPicPr>
          <p:cNvPr id="5" name="Picture 4"/>
          <p:cNvPicPr>
            <a:picLocks noChangeAspect="1"/>
          </p:cNvPicPr>
          <p:nvPr/>
        </p:nvPicPr>
        <p:blipFill>
          <a:blip r:embed="rId5"/>
          <a:stretch>
            <a:fillRect/>
          </a:stretch>
        </p:blipFill>
        <p:spPr>
          <a:xfrm>
            <a:off x="5414010" y="2300605"/>
            <a:ext cx="2367280" cy="1190625"/>
          </a:xfrm>
          <a:prstGeom prst="rect">
            <a:avLst/>
          </a:prstGeom>
        </p:spPr>
      </p:pic>
      <p:pic>
        <p:nvPicPr>
          <p:cNvPr id="8" name="Picture 7"/>
          <p:cNvPicPr>
            <a:picLocks noChangeAspect="1"/>
          </p:cNvPicPr>
          <p:nvPr/>
        </p:nvPicPr>
        <p:blipFill>
          <a:blip r:embed="rId6"/>
          <a:stretch>
            <a:fillRect/>
          </a:stretch>
        </p:blipFill>
        <p:spPr>
          <a:xfrm>
            <a:off x="5615305" y="4526280"/>
            <a:ext cx="6250305" cy="742950"/>
          </a:xfrm>
          <a:prstGeom prst="rect">
            <a:avLst/>
          </a:prstGeom>
        </p:spPr>
      </p:pic>
      <p:pic>
        <p:nvPicPr>
          <p:cNvPr id="9" name="Picture 8"/>
          <p:cNvPicPr>
            <a:picLocks noChangeAspect="1"/>
          </p:cNvPicPr>
          <p:nvPr/>
        </p:nvPicPr>
        <p:blipFill>
          <a:blip r:embed="rId7"/>
          <a:stretch>
            <a:fillRect/>
          </a:stretch>
        </p:blipFill>
        <p:spPr>
          <a:xfrm>
            <a:off x="5633085" y="5421630"/>
            <a:ext cx="2672080" cy="862965"/>
          </a:xfrm>
          <a:prstGeom prst="rect">
            <a:avLst/>
          </a:prstGeom>
        </p:spPr>
      </p:pic>
      <p:pic>
        <p:nvPicPr>
          <p:cNvPr id="10" name="Picture 9"/>
          <p:cNvPicPr>
            <a:picLocks noChangeAspect="1"/>
          </p:cNvPicPr>
          <p:nvPr/>
        </p:nvPicPr>
        <p:blipFill>
          <a:blip r:embed="rId8"/>
          <a:stretch>
            <a:fillRect/>
          </a:stretch>
        </p:blipFill>
        <p:spPr>
          <a:xfrm>
            <a:off x="5633085" y="3660775"/>
            <a:ext cx="6202045" cy="786765"/>
          </a:xfrm>
          <a:prstGeom prst="rect">
            <a:avLst/>
          </a:prstGeom>
        </p:spPr>
      </p:pic>
      <p:pic>
        <p:nvPicPr>
          <p:cNvPr id="11" name="Picture 10"/>
          <p:cNvPicPr>
            <a:picLocks noChangeAspect="1"/>
          </p:cNvPicPr>
          <p:nvPr/>
        </p:nvPicPr>
        <p:blipFill>
          <a:blip r:embed="rId9"/>
          <a:srcRect/>
          <a:stretch>
            <a:fillRect/>
          </a:stretch>
        </p:blipFill>
        <p:spPr>
          <a:xfrm>
            <a:off x="7530465" y="2561590"/>
            <a:ext cx="2367915" cy="929640"/>
          </a:xfrm>
          <a:prstGeom prst="rect">
            <a:avLst/>
          </a:prstGeom>
        </p:spPr>
      </p:pic>
      <p:pic>
        <p:nvPicPr>
          <p:cNvPr id="13" name="Picture 12"/>
          <p:cNvPicPr>
            <a:picLocks noChangeAspect="1"/>
          </p:cNvPicPr>
          <p:nvPr/>
        </p:nvPicPr>
        <p:blipFill>
          <a:blip r:embed="rId10"/>
          <a:stretch>
            <a:fillRect/>
          </a:stretch>
        </p:blipFill>
        <p:spPr>
          <a:xfrm>
            <a:off x="8676005" y="5421630"/>
            <a:ext cx="2268220" cy="870585"/>
          </a:xfrm>
          <a:prstGeom prst="rect">
            <a:avLst/>
          </a:prstGeom>
        </p:spPr>
      </p:pic>
    </p:spTree>
  </p:cSld>
  <p:clrMapOvr>
    <a:masterClrMapping/>
  </p:clrMapOvr>
</p:sld>
</file>

<file path=ppt/tags/tag1.xml><?xml version="1.0" encoding="utf-8"?>
<p:tagLst xmlns:p="http://schemas.openxmlformats.org/presentationml/2006/main">
  <p:tag name="TIMING" val="|0.1|1.5|1.7"/>
</p:tagLst>
</file>

<file path=ppt/tags/tag2.xml><?xml version="1.0" encoding="utf-8"?>
<p:tagLst xmlns:p="http://schemas.openxmlformats.org/presentationml/2006/main">
  <p:tag name="TIMING" val="|1|1.2|1.1|0.8|0.7"/>
</p:tagLst>
</file>

<file path=ppt/tags/tag3.xml><?xml version="1.0" encoding="utf-8"?>
<p:tagLst xmlns:p="http://schemas.openxmlformats.org/presentationml/2006/main">
  <p:tag name="TIMING" val="|0.1|1.5|1.7"/>
</p:tagLst>
</file>

<file path=ppt/tags/tag4.xml><?xml version="1.0" encoding="utf-8"?>
<p:tagLst xmlns:p="http://schemas.openxmlformats.org/presentationml/2006/main">
  <p:tag name="TIMING" val="|0.1|1.5|1.7"/>
</p:tagLst>
</file>

<file path=ppt/tags/tag5.xml><?xml version="1.0" encoding="utf-8"?>
<p:tagLst xmlns:p="http://schemas.openxmlformats.org/presentationml/2006/main">
  <p:tag name="ISPRING_PRESENTATION_TITLE" val="姝韵阁唯美 (11).ppt144"/>
</p:tagLst>
</file>

<file path=ppt/theme/theme1.xml><?xml version="1.0" encoding="utf-8"?>
<a:theme xmlns:a="http://schemas.openxmlformats.org/drawingml/2006/main" name="1_Office 主题">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1785</Words>
  <Application>WPS Presentation</Application>
  <PresentationFormat>宽屏</PresentationFormat>
  <Paragraphs>186</Paragraphs>
  <Slides>41</Slides>
  <Notes>25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41</vt:i4>
      </vt:variant>
    </vt:vector>
  </HeadingPairs>
  <TitlesOfParts>
    <vt:vector size="48" baseType="lpstr">
      <vt:lpstr>Arial</vt:lpstr>
      <vt:lpstr>宋体</vt:lpstr>
      <vt:lpstr>Wingdings</vt:lpstr>
      <vt:lpstr>微软雅黑</vt:lpstr>
      <vt:lpstr>等线</vt:lpstr>
      <vt:lpstr>Arial Unicode MS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姝韵阁唯美 (11).ppt144</dc:title>
  <dc:creator/>
  <cp:lastModifiedBy>29459</cp:lastModifiedBy>
  <cp:revision>61</cp:revision>
  <dcterms:created xsi:type="dcterms:W3CDTF">2017-04-27T15:08:00Z</dcterms:created>
  <dcterms:modified xsi:type="dcterms:W3CDTF">2023-12-29T14:55:42Z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1C8ADAE3D67742D6B6364889F3D30BD7</vt:lpwstr>
  </property>
  <property fmtid="{D5CDD505-2E9C-101B-9397-08002B2CF9AE}" pid="3" name="KSOProductBuildVer">
    <vt:lpwstr>1033-11.2.0.10323</vt:lpwstr>
  </property>
</Properties>
</file>